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0" r:id="rId5"/>
    <p:sldMasterId id="2147483722" r:id="rId6"/>
    <p:sldMasterId id="2147483728" r:id="rId7"/>
  </p:sldMasterIdLst>
  <p:notesMasterIdLst>
    <p:notesMasterId r:id="rId63"/>
  </p:notesMasterIdLst>
  <p:handoutMasterIdLst>
    <p:handoutMasterId r:id="rId64"/>
  </p:handoutMasterIdLst>
  <p:sldIdLst>
    <p:sldId id="422" r:id="rId8"/>
    <p:sldId id="386" r:id="rId9"/>
    <p:sldId id="398" r:id="rId10"/>
    <p:sldId id="415" r:id="rId11"/>
    <p:sldId id="417" r:id="rId12"/>
    <p:sldId id="409" r:id="rId13"/>
    <p:sldId id="412" r:id="rId14"/>
    <p:sldId id="413" r:id="rId15"/>
    <p:sldId id="414" r:id="rId16"/>
    <p:sldId id="458" r:id="rId17"/>
    <p:sldId id="460" r:id="rId18"/>
    <p:sldId id="459" r:id="rId19"/>
    <p:sldId id="433" r:id="rId20"/>
    <p:sldId id="438" r:id="rId21"/>
    <p:sldId id="444" r:id="rId22"/>
    <p:sldId id="445" r:id="rId23"/>
    <p:sldId id="446" r:id="rId24"/>
    <p:sldId id="440" r:id="rId25"/>
    <p:sldId id="441" r:id="rId26"/>
    <p:sldId id="442" r:id="rId27"/>
    <p:sldId id="443" r:id="rId28"/>
    <p:sldId id="448" r:id="rId29"/>
    <p:sldId id="477" r:id="rId30"/>
    <p:sldId id="480" r:id="rId31"/>
    <p:sldId id="481" r:id="rId32"/>
    <p:sldId id="483" r:id="rId33"/>
    <p:sldId id="482" r:id="rId34"/>
    <p:sldId id="485" r:id="rId35"/>
    <p:sldId id="486" r:id="rId36"/>
    <p:sldId id="487" r:id="rId37"/>
    <p:sldId id="488" r:id="rId38"/>
    <p:sldId id="489" r:id="rId39"/>
    <p:sldId id="449" r:id="rId40"/>
    <p:sldId id="484" r:id="rId41"/>
    <p:sldId id="490" r:id="rId42"/>
    <p:sldId id="491" r:id="rId43"/>
    <p:sldId id="492" r:id="rId44"/>
    <p:sldId id="493" r:id="rId45"/>
    <p:sldId id="494" r:id="rId46"/>
    <p:sldId id="495" r:id="rId47"/>
    <p:sldId id="451" r:id="rId48"/>
    <p:sldId id="496" r:id="rId49"/>
    <p:sldId id="497" r:id="rId50"/>
    <p:sldId id="498" r:id="rId51"/>
    <p:sldId id="452" r:id="rId52"/>
    <p:sldId id="453" r:id="rId53"/>
    <p:sldId id="454" r:id="rId54"/>
    <p:sldId id="420" r:id="rId55"/>
    <p:sldId id="423" r:id="rId56"/>
    <p:sldId id="424" r:id="rId57"/>
    <p:sldId id="499" r:id="rId58"/>
    <p:sldId id="500" r:id="rId59"/>
    <p:sldId id="478" r:id="rId60"/>
    <p:sldId id="479" r:id="rId61"/>
    <p:sldId id="461" r:id="rId62"/>
  </p:sldIdLst>
  <p:sldSz cx="9144000" cy="6858000" type="screen4x3"/>
  <p:notesSz cx="6858000" cy="92964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0DC07B-AD8A-4E0F-8FCA-653AE648F981}">
          <p14:sldIdLst>
            <p14:sldId id="422"/>
            <p14:sldId id="386"/>
            <p14:sldId id="398"/>
            <p14:sldId id="415"/>
            <p14:sldId id="417"/>
            <p14:sldId id="409"/>
            <p14:sldId id="412"/>
            <p14:sldId id="413"/>
            <p14:sldId id="414"/>
            <p14:sldId id="458"/>
            <p14:sldId id="460"/>
            <p14:sldId id="459"/>
            <p14:sldId id="433"/>
            <p14:sldId id="438"/>
            <p14:sldId id="444"/>
          </p14:sldIdLst>
        </p14:section>
        <p14:section name="Untitled Section" id="{462590D4-DC0B-4A88-9FC4-33F7AD9660C3}">
          <p14:sldIdLst>
            <p14:sldId id="445"/>
            <p14:sldId id="446"/>
            <p14:sldId id="440"/>
            <p14:sldId id="441"/>
            <p14:sldId id="442"/>
            <p14:sldId id="443"/>
            <p14:sldId id="448"/>
            <p14:sldId id="477"/>
            <p14:sldId id="480"/>
            <p14:sldId id="481"/>
            <p14:sldId id="483"/>
            <p14:sldId id="482"/>
            <p14:sldId id="485"/>
            <p14:sldId id="486"/>
            <p14:sldId id="487"/>
            <p14:sldId id="488"/>
            <p14:sldId id="489"/>
            <p14:sldId id="449"/>
            <p14:sldId id="484"/>
            <p14:sldId id="490"/>
            <p14:sldId id="491"/>
            <p14:sldId id="492"/>
            <p14:sldId id="493"/>
            <p14:sldId id="494"/>
            <p14:sldId id="495"/>
            <p14:sldId id="451"/>
            <p14:sldId id="496"/>
            <p14:sldId id="497"/>
            <p14:sldId id="498"/>
            <p14:sldId id="452"/>
            <p14:sldId id="453"/>
            <p14:sldId id="454"/>
            <p14:sldId id="420"/>
            <p14:sldId id="423"/>
            <p14:sldId id="424"/>
            <p14:sldId id="499"/>
            <p14:sldId id="500"/>
            <p14:sldId id="478"/>
            <p14:sldId id="479"/>
            <p14:sldId id="4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ber, Christopher" initials="CW" lastIdx="1" clrIdx="0"/>
  <p:cmAuthor id="7" name="Vibhakar, Dhwani Narendra" initials="DV" lastIdx="32" clrIdx="7"/>
  <p:cmAuthor id="1" name="Meyers, Brinkley" initials="BM" lastIdx="1" clrIdx="1"/>
  <p:cmAuthor id="8" name="Singh, Hemdeep" initials="HS" lastIdx="5" clrIdx="8"/>
  <p:cmAuthor id="2" name="Surges, Sholom" initials="SS" lastIdx="15" clrIdx="2"/>
  <p:cmAuthor id="9" name="Abraham, Annas" initials="AA" lastIdx="10" clrIdx="9">
    <p:extLst>
      <p:ext uri="{19B8F6BF-5375-455C-9EA6-DF929625EA0E}">
        <p15:presenceInfo xmlns:p15="http://schemas.microsoft.com/office/powerpoint/2012/main" userId="Abraham, Annas" providerId="None"/>
      </p:ext>
    </p:extLst>
  </p:cmAuthor>
  <p:cmAuthor id="3" name="Sagana, Shikha" initials="SS" lastIdx="1" clrIdx="3"/>
  <p:cmAuthor id="10" name="Jeannae Sims" initials="JS" lastIdx="23" clrIdx="10">
    <p:extLst>
      <p:ext uri="{19B8F6BF-5375-455C-9EA6-DF929625EA0E}">
        <p15:presenceInfo xmlns:p15="http://schemas.microsoft.com/office/powerpoint/2012/main" userId="Jeannae Sims" providerId="None"/>
      </p:ext>
    </p:extLst>
  </p:cmAuthor>
  <p:cmAuthor id="4" name="Friedman, Rebecca Ann" initials="RF" lastIdx="1" clrIdx="4"/>
  <p:cmAuthor id="11" name="Kanishka Saha" initials="KS" lastIdx="19" clrIdx="11">
    <p:extLst>
      <p:ext uri="{19B8F6BF-5375-455C-9EA6-DF929625EA0E}">
        <p15:presenceInfo xmlns:p15="http://schemas.microsoft.com/office/powerpoint/2012/main" userId="Kanishka Saha" providerId="None"/>
      </p:ext>
    </p:extLst>
  </p:cmAuthor>
  <p:cmAuthor id="5" name="Nama, Sirish" initials="SN" lastIdx="10" clrIdx="5">
    <p:extLst/>
  </p:cmAuthor>
  <p:cmAuthor id="6" name="Sims, Jeannae" initials="JS" lastIdx="36"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A2E"/>
    <a:srgbClr val="81BC00"/>
    <a:srgbClr val="765A00"/>
    <a:srgbClr val="BFBFBF"/>
    <a:srgbClr val="000066"/>
    <a:srgbClr val="328A2E"/>
    <a:srgbClr val="002776"/>
    <a:srgbClr val="3A8828"/>
    <a:srgbClr val="EEEFF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94" autoAdjust="0"/>
    <p:restoredTop sz="96256" autoAdjust="0"/>
  </p:normalViewPr>
  <p:slideViewPr>
    <p:cSldViewPr>
      <p:cViewPr varScale="1">
        <p:scale>
          <a:sx n="100" d="100"/>
          <a:sy n="100" d="100"/>
        </p:scale>
        <p:origin x="331"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80"/>
    </p:cViewPr>
  </p:sorterViewPr>
  <p:notesViewPr>
    <p:cSldViewPr>
      <p:cViewPr>
        <p:scale>
          <a:sx n="60" d="100"/>
          <a:sy n="60" d="100"/>
        </p:scale>
        <p:origin x="2428" y="-384"/>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Master" Target="slideMasters/slideMaster4.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5DCDE886-51BE-4C08-B4E6-46E705C213BA}" type="datetimeFigureOut">
              <a:rPr lang="en-US" smtClean="0"/>
              <a:t>7/19/2017</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55A857A7-C670-49FB-B95E-C41FD17EDACD}" type="slidenum">
              <a:rPr lang="en-US" smtClean="0"/>
              <a:t>‹#›</a:t>
            </a:fld>
            <a:endParaRPr lang="en-US" dirty="0"/>
          </a:p>
        </p:txBody>
      </p:sp>
    </p:spTree>
    <p:extLst>
      <p:ext uri="{BB962C8B-B14F-4D97-AF65-F5344CB8AC3E}">
        <p14:creationId xmlns:p14="http://schemas.microsoft.com/office/powerpoint/2010/main" val="1962854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2DA4990-30B1-4319-B235-BEA6EB991061}" type="datetimeFigureOut">
              <a:rPr lang="en-US" smtClean="0"/>
              <a:pPr/>
              <a:t>7/19/2017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8001388-EC2A-452D-993C-514FED4A99DF}" type="slidenum">
              <a:rPr lang="en-US" smtClean="0"/>
              <a:pPr/>
              <a:t>‹#›</a:t>
            </a:fld>
            <a:endParaRPr lang="en-US" dirty="0"/>
          </a:p>
        </p:txBody>
      </p:sp>
    </p:spTree>
    <p:extLst>
      <p:ext uri="{BB962C8B-B14F-4D97-AF65-F5344CB8AC3E}">
        <p14:creationId xmlns:p14="http://schemas.microsoft.com/office/powerpoint/2010/main" val="243933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001388-EC2A-452D-993C-514FED4A99DF}" type="slidenum">
              <a:rPr lang="en-US" smtClean="0"/>
              <a:pPr/>
              <a:t>1</a:t>
            </a:fld>
            <a:endParaRPr lang="en-US" dirty="0"/>
          </a:p>
        </p:txBody>
      </p:sp>
    </p:spTree>
    <p:extLst>
      <p:ext uri="{BB962C8B-B14F-4D97-AF65-F5344CB8AC3E}">
        <p14:creationId xmlns:p14="http://schemas.microsoft.com/office/powerpoint/2010/main" val="3701337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t>Facilitator </a:t>
            </a:r>
            <a:r>
              <a:rPr lang="en-US" sz="1400" b="1" baseline="0" dirty="0"/>
              <a:t>Notes</a:t>
            </a:r>
            <a:r>
              <a:rPr lang="en-US" sz="1400" baseline="0" dirty="0"/>
              <a:t>: </a:t>
            </a:r>
          </a:p>
          <a:p>
            <a:endParaRPr lang="en-US" sz="1400" baseline="0" dirty="0"/>
          </a:p>
          <a:p>
            <a:r>
              <a:rPr lang="en-US" sz="1400" baseline="0" dirty="0"/>
              <a:t>Perform a walkthrough of the steps mentioned in the Submit Employer Reports section in the Employer Self </a:t>
            </a:r>
            <a:r>
              <a:rPr lang="en-US" sz="1400" dirty="0"/>
              <a:t>Service </a:t>
            </a:r>
            <a:r>
              <a:rPr lang="en-US" sz="1400" baseline="0" dirty="0"/>
              <a:t>user guide.</a:t>
            </a:r>
          </a:p>
          <a:p>
            <a:r>
              <a:rPr lang="en-US" sz="1400" dirty="0"/>
              <a:t>Additionally, ensure the following for participants to perform the Try Me:</a:t>
            </a:r>
          </a:p>
          <a:p>
            <a:pPr marL="171450" indent="-171450">
              <a:buFontTx/>
              <a:buChar char="-"/>
            </a:pPr>
            <a:r>
              <a:rPr lang="en-US" sz="1400" dirty="0"/>
              <a:t>Ensure each participant has their ESS user account set up with the required privileges, ability to upload employer employment classification and contributions in this case.</a:t>
            </a:r>
          </a:p>
          <a:p>
            <a:pPr marL="171450" indent="-171450">
              <a:buFontTx/>
              <a:buChar char="-"/>
            </a:pPr>
            <a:r>
              <a:rPr lang="en-US" sz="1400" baseline="0" dirty="0"/>
              <a:t>Ensure each </a:t>
            </a:r>
            <a:r>
              <a:rPr lang="en-US" sz="1400" dirty="0"/>
              <a:t>participant </a:t>
            </a:r>
            <a:r>
              <a:rPr lang="en-US" sz="1400" baseline="0" dirty="0"/>
              <a:t>as a file one each for </a:t>
            </a:r>
            <a:r>
              <a:rPr lang="en-US" sz="1400" dirty="0"/>
              <a:t>employment classification, Contribution, and employment classifications and Contribution activities. If time is a constraint, you might keep the last activity only as that covers both employer reports.</a:t>
            </a:r>
          </a:p>
          <a:p>
            <a:pPr marL="171450" indent="-171450">
              <a:buFontTx/>
              <a:buChar char="-"/>
            </a:pPr>
            <a:r>
              <a:rPr lang="en-US" sz="1400" dirty="0"/>
              <a:t>Also insist participants to use the Enter-Online method (in addition to Upload File option) to upload all require information into the system for WVCPRB to consider.</a:t>
            </a:r>
            <a:endParaRPr lang="en-US" sz="1400" baseline="0" dirty="0"/>
          </a:p>
        </p:txBody>
      </p:sp>
      <p:sp>
        <p:nvSpPr>
          <p:cNvPr id="4" name="Slide Number Placeholder 3"/>
          <p:cNvSpPr>
            <a:spLocks noGrp="1"/>
          </p:cNvSpPr>
          <p:nvPr>
            <p:ph type="sldNum" sz="quarter" idx="10"/>
          </p:nvPr>
        </p:nvSpPr>
        <p:spPr/>
        <p:txBody>
          <a:bodyPr/>
          <a:lstStyle/>
          <a:p>
            <a:fld id="{48001388-EC2A-452D-993C-514FED4A99DF}" type="slidenum">
              <a:rPr lang="en-US" smtClean="0"/>
              <a:pPr/>
              <a:t>13</a:t>
            </a:fld>
            <a:endParaRPr lang="en-US" dirty="0"/>
          </a:p>
        </p:txBody>
      </p:sp>
    </p:spTree>
    <p:extLst>
      <p:ext uri="{BB962C8B-B14F-4D97-AF65-F5344CB8AC3E}">
        <p14:creationId xmlns:p14="http://schemas.microsoft.com/office/powerpoint/2010/main" val="1506902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t>Facilitator Notes</a:t>
            </a:r>
            <a:r>
              <a:rPr lang="en-US" sz="1400" dirty="0"/>
              <a:t>: </a:t>
            </a:r>
          </a:p>
          <a:p>
            <a:r>
              <a:rPr lang="en-US" sz="1400" dirty="0"/>
              <a:t>ESS allows employers to certify employee requests through the self service module instead of filling out and signing paper forms. A certification will only appear when an employee or former employee has initiated a request with WVCPRB for a retirement, refund, disability or a service purchase. </a:t>
            </a:r>
          </a:p>
          <a:p>
            <a:endParaRPr lang="en-US" sz="1400" dirty="0"/>
          </a:p>
          <a:p>
            <a:r>
              <a:rPr lang="en-US" sz="1400" dirty="0"/>
              <a:t>On the Certification screen, only certifications in pending status display. Administrative and employer reporting users can use the Certification screen to approve or reject these certifications.</a:t>
            </a:r>
            <a:endParaRPr lang="en-GB" dirty="0"/>
          </a:p>
        </p:txBody>
      </p:sp>
      <p:sp>
        <p:nvSpPr>
          <p:cNvPr id="4" name="Slide Number Placeholder 3"/>
          <p:cNvSpPr>
            <a:spLocks noGrp="1"/>
          </p:cNvSpPr>
          <p:nvPr>
            <p:ph type="sldNum" sz="quarter" idx="10"/>
          </p:nvPr>
        </p:nvSpPr>
        <p:spPr/>
        <p:txBody>
          <a:bodyPr/>
          <a:lstStyle/>
          <a:p>
            <a:fld id="{48001388-EC2A-452D-993C-514FED4A99DF}" type="slidenum">
              <a:rPr lang="en-US" smtClean="0"/>
              <a:pPr/>
              <a:t>48</a:t>
            </a:fld>
            <a:endParaRPr lang="en-US" dirty="0"/>
          </a:p>
        </p:txBody>
      </p:sp>
    </p:spTree>
    <p:extLst>
      <p:ext uri="{BB962C8B-B14F-4D97-AF65-F5344CB8AC3E}">
        <p14:creationId xmlns:p14="http://schemas.microsoft.com/office/powerpoint/2010/main" val="1808214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t>Facilitator </a:t>
            </a:r>
            <a:r>
              <a:rPr lang="en-US" sz="1400" b="1" baseline="0" dirty="0"/>
              <a:t>Notes</a:t>
            </a:r>
            <a:r>
              <a:rPr lang="en-US" sz="1400" baseline="0" dirty="0"/>
              <a:t>: </a:t>
            </a:r>
          </a:p>
          <a:p>
            <a:endParaRPr lang="en-US" sz="1400" baseline="0" dirty="0"/>
          </a:p>
          <a:p>
            <a:r>
              <a:rPr lang="en-US" sz="1400" baseline="0" dirty="0"/>
              <a:t>Perform a walk through of the steps mentioned in the ‘ESS Registration’ section of the Employer Self</a:t>
            </a:r>
            <a:r>
              <a:rPr lang="en-US" sz="1400" dirty="0"/>
              <a:t> Service</a:t>
            </a:r>
            <a:r>
              <a:rPr lang="en-US" sz="1400" baseline="0" dirty="0"/>
              <a:t> user guide.</a:t>
            </a:r>
          </a:p>
          <a:p>
            <a:r>
              <a:rPr lang="en-US" sz="1400" dirty="0"/>
              <a:t>Ensure that all participants are able to access their mailbox to retrieve all the three emails related to their username, password, and PIN.</a:t>
            </a:r>
          </a:p>
          <a:p>
            <a:r>
              <a:rPr lang="en-US" sz="1400" baseline="0" dirty="0"/>
              <a:t>In</a:t>
            </a:r>
            <a:r>
              <a:rPr lang="en-US" sz="1400" dirty="0"/>
              <a:t> case, they cannot in the classroom set up, do let them know to have this registration process completed prior to attending the session. This will also include them selecting their preferred security question.</a:t>
            </a:r>
          </a:p>
          <a:p>
            <a:r>
              <a:rPr lang="en-US" sz="1400" baseline="0" dirty="0"/>
              <a:t>Then</a:t>
            </a:r>
            <a:r>
              <a:rPr lang="en-US" sz="1400" dirty="0"/>
              <a:t>, on this slide, you are only logging into ESS (assuming everybody has already registered for the session).</a:t>
            </a:r>
          </a:p>
          <a:p>
            <a:r>
              <a:rPr lang="en-US" sz="1400" baseline="0" dirty="0"/>
              <a:t>Additionally, while</a:t>
            </a:r>
            <a:r>
              <a:rPr lang="en-US" sz="1400" dirty="0"/>
              <a:t> you are on the log in page (as shown here), you might quickly show them options related to Forgot username, and Forgot password, and how the security question comes in handy then.</a:t>
            </a:r>
            <a:endParaRPr lang="en-US" sz="1400" baseline="0" dirty="0"/>
          </a:p>
        </p:txBody>
      </p:sp>
      <p:sp>
        <p:nvSpPr>
          <p:cNvPr id="4" name="Slide Number Placeholder 3"/>
          <p:cNvSpPr>
            <a:spLocks noGrp="1"/>
          </p:cNvSpPr>
          <p:nvPr>
            <p:ph type="sldNum" sz="quarter" idx="10"/>
          </p:nvPr>
        </p:nvSpPr>
        <p:spPr/>
        <p:txBody>
          <a:bodyPr/>
          <a:lstStyle/>
          <a:p>
            <a:fld id="{48001388-EC2A-452D-993C-514FED4A99DF}" type="slidenum">
              <a:rPr lang="en-US" smtClean="0"/>
              <a:pPr/>
              <a:t>49</a:t>
            </a:fld>
            <a:endParaRPr lang="en-US" dirty="0"/>
          </a:p>
        </p:txBody>
      </p:sp>
    </p:spTree>
    <p:extLst>
      <p:ext uri="{BB962C8B-B14F-4D97-AF65-F5344CB8AC3E}">
        <p14:creationId xmlns:p14="http://schemas.microsoft.com/office/powerpoint/2010/main" val="4092972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r>
              <a:rPr lang="en-US" dirty="0"/>
              <a:t>:</a:t>
            </a:r>
          </a:p>
          <a:p>
            <a:r>
              <a:rPr lang="en-US" dirty="0"/>
              <a:t>Service Purchase requests are initiated by a service purchase counselor by providing comments and clicking on ‘Return to ESS’ button from COMPASS. These requests appear on ESS and require additional information from the employer to process the service purchase request. Once additional information has been added by the employer, the certification is submitted. Consequently the service purchase request status is updated to ‘Progress’ and workflow process service purchase resumes and is placed in the service purchase queue. Internal WVCPRB users next process the request using COMPASS’s Service Purchase module.</a:t>
            </a:r>
          </a:p>
          <a:p>
            <a:endParaRPr lang="en-US" dirty="0"/>
          </a:p>
          <a:p>
            <a:r>
              <a:rPr lang="en-US" dirty="0"/>
              <a:t>Retirement requests are initiated either by the member using Member Self Service or by the traditional retirement form. Request information will be created upon electronic submission of the retirement application via Member Self Service. If a paper form is received then an internal WVCPRB user will use retirement application form to create Request. On submission of Request. The application must be approved by the employer. Once the employer approves the application, the status of the Term Date (Employment End Date) Verification and Final Salary verification will be updated.</a:t>
            </a:r>
          </a:p>
          <a:p>
            <a:endParaRPr lang="en-US" dirty="0"/>
          </a:p>
          <a:p>
            <a:r>
              <a:rPr lang="en-US" dirty="0"/>
              <a:t>Refund and Disability requests are initiated through Member Profile. These requests appear on ESS and require additional detail from the employer. Once additional details have been added by the employer, the certification is submitted.</a:t>
            </a:r>
          </a:p>
        </p:txBody>
      </p:sp>
      <p:sp>
        <p:nvSpPr>
          <p:cNvPr id="4" name="Slide Number Placeholder 3"/>
          <p:cNvSpPr>
            <a:spLocks noGrp="1"/>
          </p:cNvSpPr>
          <p:nvPr>
            <p:ph type="sldNum" sz="quarter" idx="10"/>
          </p:nvPr>
        </p:nvSpPr>
        <p:spPr/>
        <p:txBody>
          <a:bodyPr/>
          <a:lstStyle/>
          <a:p>
            <a:fld id="{48001388-EC2A-452D-993C-514FED4A99DF}" type="slidenum">
              <a:rPr lang="en-US" smtClean="0"/>
              <a:pPr/>
              <a:t>50</a:t>
            </a:fld>
            <a:endParaRPr lang="en-US" dirty="0"/>
          </a:p>
        </p:txBody>
      </p:sp>
    </p:spTree>
    <p:extLst>
      <p:ext uri="{BB962C8B-B14F-4D97-AF65-F5344CB8AC3E}">
        <p14:creationId xmlns:p14="http://schemas.microsoft.com/office/powerpoint/2010/main" val="2978681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r>
              <a:rPr lang="en-US" dirty="0"/>
              <a:t>:</a:t>
            </a:r>
          </a:p>
          <a:p>
            <a:r>
              <a:rPr lang="en-US" dirty="0"/>
              <a:t>Service Purchase requests are initiated by a service purchase counselor by providing comments and clicking on ‘Return to ESS’ button from COMPASS. These requests appear on ESS and require additional information from the employer to process the service purchase request. Once additional information has been added by the employer, the certification is submitted. Consequently the service purchase request status is updated to ‘Progress’ and workflow process service purchase resumes and is placed in the service purchase queue. Internal WVCPRB users next process the request using COMPASS’s Service Purchase module.</a:t>
            </a:r>
          </a:p>
          <a:p>
            <a:endParaRPr lang="en-US" dirty="0"/>
          </a:p>
          <a:p>
            <a:r>
              <a:rPr lang="en-US" dirty="0"/>
              <a:t>Retirement requests are initiated either by the member using Member Self Service or by the traditional retirement form. Request information will be created upon electronic submission of the retirement application via Member Self Service. If a paper form is received then an internal WVCPRB user will use retirement application form to create Request. On submission of Request. The application must be approved by the employer. Once the employer approves the application, the status of the Term Date (Employment End Date) Verification and Final Salary verification will be updated.</a:t>
            </a:r>
          </a:p>
          <a:p>
            <a:endParaRPr lang="en-US" dirty="0"/>
          </a:p>
          <a:p>
            <a:r>
              <a:rPr lang="en-US" dirty="0"/>
              <a:t>Refund and Disability requests are initiated through Member Profile. These requests appear on ESS and require additional detail from the employer. Once additional details have been added by the employer, the certification is submitted.</a:t>
            </a:r>
          </a:p>
        </p:txBody>
      </p:sp>
      <p:sp>
        <p:nvSpPr>
          <p:cNvPr id="4" name="Slide Number Placeholder 3"/>
          <p:cNvSpPr>
            <a:spLocks noGrp="1"/>
          </p:cNvSpPr>
          <p:nvPr>
            <p:ph type="sldNum" sz="quarter" idx="10"/>
          </p:nvPr>
        </p:nvSpPr>
        <p:spPr/>
        <p:txBody>
          <a:bodyPr/>
          <a:lstStyle/>
          <a:p>
            <a:fld id="{48001388-EC2A-452D-993C-514FED4A99DF}" type="slidenum">
              <a:rPr lang="en-US" smtClean="0"/>
              <a:pPr/>
              <a:t>51</a:t>
            </a:fld>
            <a:endParaRPr lang="en-US" dirty="0"/>
          </a:p>
        </p:txBody>
      </p:sp>
    </p:spTree>
    <p:extLst>
      <p:ext uri="{BB962C8B-B14F-4D97-AF65-F5344CB8AC3E}">
        <p14:creationId xmlns:p14="http://schemas.microsoft.com/office/powerpoint/2010/main" val="113295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r>
              <a:rPr lang="en-US" dirty="0"/>
              <a:t>:</a:t>
            </a:r>
          </a:p>
          <a:p>
            <a:r>
              <a:rPr lang="en-US" dirty="0"/>
              <a:t>Service Purchase requests are initiated by a service purchase counselor by providing comments and clicking on ‘Return to ESS’ button from COMPASS. These requests appear on ESS and require additional information from the employer to process the service purchase request. Once additional information has been added by the employer, the certification is submitted. Consequently the service purchase request status is updated to ‘Progress’ and workflow process service purchase resumes and is placed in the service purchase queue. Internal WVCPRB users next process the request using COMPASS’s Service Purchase module.</a:t>
            </a:r>
          </a:p>
          <a:p>
            <a:endParaRPr lang="en-US" dirty="0"/>
          </a:p>
          <a:p>
            <a:r>
              <a:rPr lang="en-US" dirty="0"/>
              <a:t>Retirement requests are initiated either by the member using Member Self Service or by the traditional retirement form. Request information will be created upon electronic submission of the retirement application via Member Self Service. If a paper form is received then an internal WVCPRB user will use retirement application form to create Request. On submission of Request. The application must be approved by the employer. Once the employer approves the application, the status of the Term Date (Employment End Date) Verification and Final Salary verification will be updated.</a:t>
            </a:r>
          </a:p>
          <a:p>
            <a:endParaRPr lang="en-US" dirty="0"/>
          </a:p>
          <a:p>
            <a:r>
              <a:rPr lang="en-US" dirty="0"/>
              <a:t>Refund and Disability requests are initiated through Member Profile. These requests appear on ESS and require additional detail from the employer. Once additional details have been added by the employer, the certification is submitted.</a:t>
            </a:r>
          </a:p>
        </p:txBody>
      </p:sp>
      <p:sp>
        <p:nvSpPr>
          <p:cNvPr id="4" name="Slide Number Placeholder 3"/>
          <p:cNvSpPr>
            <a:spLocks noGrp="1"/>
          </p:cNvSpPr>
          <p:nvPr>
            <p:ph type="sldNum" sz="quarter" idx="10"/>
          </p:nvPr>
        </p:nvSpPr>
        <p:spPr/>
        <p:txBody>
          <a:bodyPr/>
          <a:lstStyle/>
          <a:p>
            <a:fld id="{48001388-EC2A-452D-993C-514FED4A99DF}" type="slidenum">
              <a:rPr lang="en-US" smtClean="0"/>
              <a:pPr/>
              <a:t>52</a:t>
            </a:fld>
            <a:endParaRPr lang="en-US" dirty="0"/>
          </a:p>
        </p:txBody>
      </p:sp>
    </p:spTree>
    <p:extLst>
      <p:ext uri="{BB962C8B-B14F-4D97-AF65-F5344CB8AC3E}">
        <p14:creationId xmlns:p14="http://schemas.microsoft.com/office/powerpoint/2010/main" val="421057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01388-EC2A-452D-993C-514FED4A99DF}" type="slidenum">
              <a:rPr lang="en-US" smtClean="0"/>
              <a:pPr/>
              <a:t>2</a:t>
            </a:fld>
            <a:endParaRPr lang="en-US" dirty="0"/>
          </a:p>
        </p:txBody>
      </p:sp>
    </p:spTree>
    <p:extLst>
      <p:ext uri="{BB962C8B-B14F-4D97-AF65-F5344CB8AC3E}">
        <p14:creationId xmlns:p14="http://schemas.microsoft.com/office/powerpoint/2010/main" val="789026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313131"/>
                </a:solidFill>
              </a:rPr>
              <a:t>Facilitator Notes</a:t>
            </a:r>
            <a:r>
              <a:rPr lang="en-US" sz="1400" dirty="0">
                <a:solidFill>
                  <a:srgbClr val="313131"/>
                </a:solidFill>
              </a:rPr>
              <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313131"/>
                </a:solidFill>
              </a:rPr>
              <a:t>The Deloitte Pension Administration Solution (DPAS), also known as COMPASS within WVCPRB, has been customized to provide a fully integrated solution capable of supporting WVCPRB vision of a new pension system. The system is rich in browser-based and web-enabled self service functionality, providing ease of use not only to WVCPRB users, but also to members, retirees, beneficiaries, and employers.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31313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400" dirty="0"/>
              <a:t>In the future, “Serving those who serve West Virginia” will be much easier.</a:t>
            </a:r>
            <a:r>
              <a:rPr lang="en-US" sz="1400" b="1" kern="0" dirty="0">
                <a:solidFill>
                  <a:srgbClr val="FFFFFF"/>
                </a:solidFill>
                <a:cs typeface="Arial" charset="0"/>
              </a:rPr>
              <a:t>to the 21</a:t>
            </a:r>
            <a:r>
              <a:rPr lang="en-US" sz="1400" b="1" kern="0" baseline="30000" dirty="0">
                <a:solidFill>
                  <a:srgbClr val="FFFFFF"/>
                </a:solidFill>
                <a:cs typeface="Arial" charset="0"/>
              </a:rPr>
              <a:t>st</a:t>
            </a:r>
            <a:r>
              <a:rPr lang="en-US" sz="1400" b="1" kern="0" dirty="0">
                <a:solidFill>
                  <a:srgbClr val="FFFFFF"/>
                </a:solidFill>
                <a:cs typeface="Arial" charset="0"/>
              </a:rPr>
              <a:t> Ce</a:t>
            </a:r>
            <a:endParaRPr lang="en-US" sz="1400" dirty="0"/>
          </a:p>
        </p:txBody>
      </p:sp>
      <p:sp>
        <p:nvSpPr>
          <p:cNvPr id="4" name="Slide Number Placeholder 3"/>
          <p:cNvSpPr>
            <a:spLocks noGrp="1"/>
          </p:cNvSpPr>
          <p:nvPr>
            <p:ph type="sldNum" sz="quarter" idx="10"/>
          </p:nvPr>
        </p:nvSpPr>
        <p:spPr/>
        <p:txBody>
          <a:bodyPr/>
          <a:lstStyle/>
          <a:p>
            <a:fld id="{9ECCEE15-9980-485E-A194-7E5FA7103D2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496777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t>Facilitator Notes</a:t>
            </a:r>
            <a:r>
              <a:rPr lang="en-US" sz="1400" dirty="0"/>
              <a:t>:</a:t>
            </a:r>
          </a:p>
          <a:p>
            <a:r>
              <a:rPr lang="en-US" sz="1400" dirty="0"/>
              <a:t>ESS allows employers to submit employment classification and Contribution reports, process invoices using EFT accounts, manage users and perform other administrative tasks, view and verify CPRB IDs and generate key reports.</a:t>
            </a:r>
            <a:endParaRPr lang="en-GB" sz="1400" dirty="0"/>
          </a:p>
        </p:txBody>
      </p:sp>
      <p:sp>
        <p:nvSpPr>
          <p:cNvPr id="4" name="Slide Number Placeholder 3"/>
          <p:cNvSpPr>
            <a:spLocks noGrp="1"/>
          </p:cNvSpPr>
          <p:nvPr>
            <p:ph type="sldNum" sz="quarter" idx="10"/>
          </p:nvPr>
        </p:nvSpPr>
        <p:spPr/>
        <p:txBody>
          <a:bodyPr/>
          <a:lstStyle/>
          <a:p>
            <a:fld id="{48001388-EC2A-452D-993C-514FED4A99DF}" type="slidenum">
              <a:rPr lang="en-US" smtClean="0"/>
              <a:pPr/>
              <a:t>4</a:t>
            </a:fld>
            <a:endParaRPr lang="en-US" dirty="0"/>
          </a:p>
        </p:txBody>
      </p:sp>
    </p:spTree>
    <p:extLst>
      <p:ext uri="{BB962C8B-B14F-4D97-AF65-F5344CB8AC3E}">
        <p14:creationId xmlns:p14="http://schemas.microsoft.com/office/powerpoint/2010/main" val="15274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t>Facilitator </a:t>
            </a:r>
            <a:r>
              <a:rPr lang="en-US" sz="1400" b="1" baseline="0" dirty="0"/>
              <a:t>Notes</a:t>
            </a:r>
            <a:r>
              <a:rPr lang="en-US" sz="1400" baseline="0" dirty="0"/>
              <a:t>: </a:t>
            </a:r>
          </a:p>
          <a:p>
            <a:endParaRPr lang="en-US" sz="1400" baseline="0" dirty="0"/>
          </a:p>
          <a:p>
            <a:r>
              <a:rPr lang="en-US" sz="1400" baseline="0" dirty="0"/>
              <a:t>Perform a walk through of the steps mentioned in the ‘ESS Registration’ section of the Employer Self</a:t>
            </a:r>
            <a:r>
              <a:rPr lang="en-US" sz="1400" dirty="0"/>
              <a:t> Service</a:t>
            </a:r>
            <a:r>
              <a:rPr lang="en-US" sz="1400" baseline="0" dirty="0"/>
              <a:t> user guide.</a:t>
            </a:r>
          </a:p>
          <a:p>
            <a:r>
              <a:rPr lang="en-US" sz="1400" dirty="0"/>
              <a:t>Ensure that all participants are able to access their mailbox to retrieve all the three emails related to their username, password, and PIN.</a:t>
            </a:r>
          </a:p>
          <a:p>
            <a:r>
              <a:rPr lang="en-US" sz="1400" baseline="0" dirty="0"/>
              <a:t>In</a:t>
            </a:r>
            <a:r>
              <a:rPr lang="en-US" sz="1400" dirty="0"/>
              <a:t> case, they cannot in the classroom set up, do let them know to have this registration process completed prior to attending the session. This will also include them selecting their preferred security question.</a:t>
            </a:r>
          </a:p>
          <a:p>
            <a:r>
              <a:rPr lang="en-US" sz="1400" baseline="0" dirty="0"/>
              <a:t>Then</a:t>
            </a:r>
            <a:r>
              <a:rPr lang="en-US" sz="1400" dirty="0"/>
              <a:t>, on this slide, you are only logging into ESS (assuming everybody has already registered for the session).</a:t>
            </a:r>
          </a:p>
          <a:p>
            <a:r>
              <a:rPr lang="en-US" sz="1400" baseline="0" dirty="0"/>
              <a:t>Additionally, while</a:t>
            </a:r>
            <a:r>
              <a:rPr lang="en-US" sz="1400" dirty="0"/>
              <a:t> you are on the log in page (as shown here), you might quickly show them options related to Forgot username, and Forgot password, and how the security question comes in handy then.</a:t>
            </a:r>
            <a:endParaRPr lang="en-US" sz="1400" baseline="0" dirty="0"/>
          </a:p>
        </p:txBody>
      </p:sp>
      <p:sp>
        <p:nvSpPr>
          <p:cNvPr id="4" name="Slide Number Placeholder 3"/>
          <p:cNvSpPr>
            <a:spLocks noGrp="1"/>
          </p:cNvSpPr>
          <p:nvPr>
            <p:ph type="sldNum" sz="quarter" idx="10"/>
          </p:nvPr>
        </p:nvSpPr>
        <p:spPr/>
        <p:txBody>
          <a:bodyPr/>
          <a:lstStyle/>
          <a:p>
            <a:fld id="{48001388-EC2A-452D-993C-514FED4A99DF}" type="slidenum">
              <a:rPr lang="en-US" smtClean="0"/>
              <a:pPr/>
              <a:t>5</a:t>
            </a:fld>
            <a:endParaRPr lang="en-US" dirty="0"/>
          </a:p>
        </p:txBody>
      </p:sp>
    </p:spTree>
    <p:extLst>
      <p:ext uri="{BB962C8B-B14F-4D97-AF65-F5344CB8AC3E}">
        <p14:creationId xmlns:p14="http://schemas.microsoft.com/office/powerpoint/2010/main" val="297966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t>Facilitator Notes</a:t>
            </a:r>
            <a:r>
              <a:rPr lang="en-US" sz="1400" dirty="0"/>
              <a:t>:</a:t>
            </a:r>
          </a:p>
          <a:p>
            <a:r>
              <a:rPr lang="en-US" sz="1400" dirty="0"/>
              <a:t>The Employer Self Service (ESS) web site allows employers to perform payroll reporting functions, user administrative functions and other member reporting functions. They key user administrative functions include: managing office locations, contact persons, and other ESS users.</a:t>
            </a:r>
          </a:p>
          <a:p>
            <a:endParaRPr lang="en-US" sz="1400" dirty="0"/>
          </a:p>
          <a:p>
            <a:endParaRPr lang="en-US" sz="1400" dirty="0"/>
          </a:p>
          <a:p>
            <a:r>
              <a:rPr lang="en-US" sz="1400" kern="0" dirty="0">
                <a:solidFill>
                  <a:prstClr val="black"/>
                </a:solidFill>
              </a:rPr>
              <a:t>The primary role is the </a:t>
            </a:r>
            <a:r>
              <a:rPr lang="en-US" sz="1400" b="1" kern="0" dirty="0">
                <a:solidFill>
                  <a:prstClr val="black"/>
                </a:solidFill>
              </a:rPr>
              <a:t>ESS Administrator</a:t>
            </a:r>
            <a:r>
              <a:rPr lang="en-US" sz="1400" kern="0" dirty="0">
                <a:solidFill>
                  <a:prstClr val="black"/>
                </a:solidFill>
              </a:rPr>
              <a:t>, the ESS Admin can manage office locations, contact person(s) and user accounts for their agency staff members</a:t>
            </a:r>
            <a:endParaRPr lang="en-GB" sz="1400" dirty="0"/>
          </a:p>
        </p:txBody>
      </p:sp>
      <p:sp>
        <p:nvSpPr>
          <p:cNvPr id="4" name="Slide Number Placeholder 3"/>
          <p:cNvSpPr>
            <a:spLocks noGrp="1"/>
          </p:cNvSpPr>
          <p:nvPr>
            <p:ph type="sldNum" sz="quarter" idx="10"/>
          </p:nvPr>
        </p:nvSpPr>
        <p:spPr/>
        <p:txBody>
          <a:bodyPr/>
          <a:lstStyle/>
          <a:p>
            <a:fld id="{48001388-EC2A-452D-993C-514FED4A99DF}" type="slidenum">
              <a:rPr lang="en-US" smtClean="0"/>
              <a:pPr/>
              <a:t>6</a:t>
            </a:fld>
            <a:endParaRPr lang="en-US" dirty="0"/>
          </a:p>
        </p:txBody>
      </p:sp>
    </p:spTree>
    <p:extLst>
      <p:ext uri="{BB962C8B-B14F-4D97-AF65-F5344CB8AC3E}">
        <p14:creationId xmlns:p14="http://schemas.microsoft.com/office/powerpoint/2010/main" val="1879028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t>Facilitator </a:t>
            </a:r>
            <a:r>
              <a:rPr lang="en-US" sz="1400" b="1" baseline="0" dirty="0"/>
              <a:t>Notes</a:t>
            </a:r>
            <a:r>
              <a:rPr lang="en-US" sz="1400" baseline="0" dirty="0"/>
              <a:t>: </a:t>
            </a:r>
          </a:p>
          <a:p>
            <a:endParaRPr lang="en-US" sz="1400" baseline="0" dirty="0"/>
          </a:p>
          <a:p>
            <a:r>
              <a:rPr lang="en-US" sz="1400" baseline="0" dirty="0"/>
              <a:t>Perform a walk through of the steps mentioned in the different sections of the Employer Self</a:t>
            </a:r>
            <a:r>
              <a:rPr lang="en-US" sz="1400" dirty="0"/>
              <a:t> Service</a:t>
            </a:r>
            <a:r>
              <a:rPr lang="en-US" sz="1400" baseline="0" dirty="0"/>
              <a:t> user guide.</a:t>
            </a:r>
          </a:p>
          <a:p>
            <a:pPr marL="285750" indent="-285750">
              <a:buFont typeface="Arial" panose="020B0604020202020204" pitchFamily="34" charset="0"/>
              <a:buChar char="•"/>
            </a:pPr>
            <a:r>
              <a:rPr lang="en-US" sz="1400" dirty="0"/>
              <a:t>Ensure all participants sitting through this module have the required ESS Administrator rights.</a:t>
            </a:r>
          </a:p>
          <a:p>
            <a:pPr marL="285750" indent="-285750">
              <a:buFont typeface="Arial" panose="020B0604020202020204" pitchFamily="34" charset="0"/>
              <a:buChar char="•"/>
            </a:pPr>
            <a:r>
              <a:rPr lang="en-US" sz="1400" dirty="0"/>
              <a:t>Ensure that contact persons are added via the Maintain Members module in COMPASS, so that they reflect in ESS.</a:t>
            </a:r>
          </a:p>
          <a:p>
            <a:pPr marL="285750" indent="-285750">
              <a:buFont typeface="Arial" panose="020B0604020202020204" pitchFamily="34" charset="0"/>
              <a:buChar char="•"/>
            </a:pPr>
            <a:r>
              <a:rPr lang="en-US" sz="1400" baseline="0" dirty="0"/>
              <a:t>Go ove</a:t>
            </a:r>
            <a:r>
              <a:rPr lang="en-US" sz="1400" dirty="0"/>
              <a:t>r the three key ESS roles like in a quick quiz for participants will need to assign these roles in the Manage Users activity.</a:t>
            </a:r>
            <a:endParaRPr lang="en-US" sz="1400" baseline="0" dirty="0"/>
          </a:p>
        </p:txBody>
      </p:sp>
      <p:sp>
        <p:nvSpPr>
          <p:cNvPr id="4" name="Slide Number Placeholder 3"/>
          <p:cNvSpPr>
            <a:spLocks noGrp="1"/>
          </p:cNvSpPr>
          <p:nvPr>
            <p:ph type="sldNum" sz="quarter" idx="10"/>
          </p:nvPr>
        </p:nvSpPr>
        <p:spPr/>
        <p:txBody>
          <a:bodyPr/>
          <a:lstStyle/>
          <a:p>
            <a:fld id="{48001388-EC2A-452D-993C-514FED4A99DF}" type="slidenum">
              <a:rPr lang="en-US" smtClean="0"/>
              <a:pPr/>
              <a:t>7</a:t>
            </a:fld>
            <a:endParaRPr lang="en-US" dirty="0"/>
          </a:p>
        </p:txBody>
      </p:sp>
    </p:spTree>
    <p:extLst>
      <p:ext uri="{BB962C8B-B14F-4D97-AF65-F5344CB8AC3E}">
        <p14:creationId xmlns:p14="http://schemas.microsoft.com/office/powerpoint/2010/main" val="238618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t>Facilitator Notes</a:t>
            </a:r>
            <a:r>
              <a:rPr lang="en-US" sz="1400" dirty="0"/>
              <a:t>: </a:t>
            </a:r>
          </a:p>
          <a:p>
            <a:endParaRPr lang="en-US" sz="1400" dirty="0"/>
          </a:p>
          <a:p>
            <a:r>
              <a:rPr lang="en-US" sz="1400" dirty="0"/>
              <a:t>All invoices that are generated by a batch process (or manually) in COMPASS appear on the Invoices page. Additionally, employers have the option of remitting payment for invoices as part of the Monthly Report submission process. Each invoice will be viewable in PDF form and the employers stored EFT or e-Check payment account information can be used to remit payment for the invoices.</a:t>
            </a:r>
          </a:p>
          <a:p>
            <a:endParaRPr lang="en-US" sz="1400" dirty="0"/>
          </a:p>
          <a:p>
            <a:r>
              <a:rPr lang="en-US" sz="1400" b="1" dirty="0"/>
              <a:t>Note</a:t>
            </a:r>
            <a:r>
              <a:rPr lang="en-US" sz="1400" dirty="0"/>
              <a:t>: The most recent unpaid invoices display on the screen. Invoices with a status of Cancel or Write Off do not display here. Credit invoices also do not display on the Invoices page. </a:t>
            </a:r>
          </a:p>
        </p:txBody>
      </p:sp>
      <p:sp>
        <p:nvSpPr>
          <p:cNvPr id="4" name="Slide Number Placeholder 3"/>
          <p:cNvSpPr>
            <a:spLocks noGrp="1"/>
          </p:cNvSpPr>
          <p:nvPr>
            <p:ph type="sldNum" sz="quarter" idx="10"/>
          </p:nvPr>
        </p:nvSpPr>
        <p:spPr/>
        <p:txBody>
          <a:bodyPr/>
          <a:lstStyle/>
          <a:p>
            <a:fld id="{48001388-EC2A-452D-993C-514FED4A99DF}" type="slidenum">
              <a:rPr lang="en-US" smtClean="0"/>
              <a:pPr/>
              <a:t>8</a:t>
            </a:fld>
            <a:endParaRPr lang="en-US" dirty="0"/>
          </a:p>
        </p:txBody>
      </p:sp>
    </p:spTree>
    <p:extLst>
      <p:ext uri="{BB962C8B-B14F-4D97-AF65-F5344CB8AC3E}">
        <p14:creationId xmlns:p14="http://schemas.microsoft.com/office/powerpoint/2010/main" val="395545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t>Facilitator </a:t>
            </a:r>
            <a:r>
              <a:rPr lang="en-US" sz="1400" b="1" baseline="0" dirty="0"/>
              <a:t>Notes</a:t>
            </a:r>
            <a:r>
              <a:rPr lang="en-US" sz="1400" baseline="0" dirty="0"/>
              <a:t>: </a:t>
            </a:r>
          </a:p>
          <a:p>
            <a:endParaRPr lang="en-US" sz="1400" baseline="0" dirty="0"/>
          </a:p>
          <a:p>
            <a:r>
              <a:rPr lang="en-US" sz="1400" baseline="0" dirty="0"/>
              <a:t>Perform a walk through of the steps mentioned in the different sections of the Employer Self</a:t>
            </a:r>
            <a:r>
              <a:rPr lang="en-US" sz="1400" dirty="0"/>
              <a:t> Service</a:t>
            </a:r>
            <a:r>
              <a:rPr lang="en-US" sz="1400" baseline="0" dirty="0"/>
              <a:t> user guide.</a:t>
            </a:r>
          </a:p>
          <a:p>
            <a:pPr marL="285750" indent="-285750">
              <a:buFont typeface="Arial" panose="020B0604020202020204" pitchFamily="34" charset="0"/>
              <a:buChar char="•"/>
            </a:pPr>
            <a:r>
              <a:rPr lang="en-US" sz="1400" dirty="0"/>
              <a:t>Ensure all participants sitting through this module have the required ESS Administrator rights.</a:t>
            </a:r>
          </a:p>
          <a:p>
            <a:pPr marL="285750" indent="-285750">
              <a:buFont typeface="Arial" panose="020B0604020202020204" pitchFamily="34" charset="0"/>
              <a:buChar char="•"/>
            </a:pPr>
            <a:r>
              <a:rPr lang="en-US" sz="1400" dirty="0"/>
              <a:t>Ensure that contact persons are added via the Maintain Members module in COMPASS, so that they reflect in ESS.</a:t>
            </a:r>
          </a:p>
          <a:p>
            <a:pPr marL="285750" indent="-285750">
              <a:buFont typeface="Arial" panose="020B0604020202020204" pitchFamily="34" charset="0"/>
              <a:buChar char="•"/>
            </a:pPr>
            <a:r>
              <a:rPr lang="en-US" sz="1400" baseline="0" dirty="0"/>
              <a:t>Go ove</a:t>
            </a:r>
            <a:r>
              <a:rPr lang="en-US" sz="1400" dirty="0"/>
              <a:t>r the three key ESS roles like in a quick quiz for participants will need to assign these roles in the Manage Users activity.</a:t>
            </a:r>
            <a:endParaRPr lang="en-US" sz="1400" baseline="0" dirty="0"/>
          </a:p>
        </p:txBody>
      </p:sp>
      <p:sp>
        <p:nvSpPr>
          <p:cNvPr id="4" name="Slide Number Placeholder 3"/>
          <p:cNvSpPr>
            <a:spLocks noGrp="1"/>
          </p:cNvSpPr>
          <p:nvPr>
            <p:ph type="sldNum" sz="quarter" idx="10"/>
          </p:nvPr>
        </p:nvSpPr>
        <p:spPr/>
        <p:txBody>
          <a:bodyPr/>
          <a:lstStyle/>
          <a:p>
            <a:fld id="{48001388-EC2A-452D-993C-514FED4A99DF}" type="slidenum">
              <a:rPr lang="en-US" smtClean="0"/>
              <a:pPr/>
              <a:t>9</a:t>
            </a:fld>
            <a:endParaRPr lang="en-US" dirty="0"/>
          </a:p>
        </p:txBody>
      </p:sp>
    </p:spTree>
    <p:extLst>
      <p:ext uri="{BB962C8B-B14F-4D97-AF65-F5344CB8AC3E}">
        <p14:creationId xmlns:p14="http://schemas.microsoft.com/office/powerpoint/2010/main" val="185505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585788" y="776288"/>
            <a:ext cx="7972425" cy="4795837"/>
          </a:xfrm>
          <a:prstGeom prst="rect">
            <a:avLst/>
          </a:prstGeom>
          <a:solidFill>
            <a:schemeClr val="bg1"/>
          </a:solidFill>
          <a:ln w="19050" algn="ctr">
            <a:solidFill>
              <a:schemeClr val="accent1"/>
            </a:solidFill>
            <a:miter lim="800000"/>
            <a:headEnd/>
            <a:tailEnd/>
          </a:ln>
          <a:effectLst/>
        </p:spPr>
        <p:txBody>
          <a:bodyPr lIns="90000" tIns="90000" rIns="90000" bIns="90000" anchor="ctr"/>
          <a:lstStyle/>
          <a:p>
            <a:pPr marL="119063" indent="-119063" eaLnBrk="0" fontAlgn="base" hangingPunct="0">
              <a:spcBef>
                <a:spcPct val="50000"/>
              </a:spcBef>
              <a:spcAft>
                <a:spcPct val="0"/>
              </a:spcAft>
              <a:defRPr/>
            </a:pPr>
            <a:endParaRPr lang="en-US" sz="1100" b="1" dirty="0">
              <a:solidFill>
                <a:srgbClr val="000000"/>
              </a:solidFill>
            </a:endParaRPr>
          </a:p>
        </p:txBody>
      </p:sp>
      <p:sp>
        <p:nvSpPr>
          <p:cNvPr id="3700739" name="MSTSHP_03"/>
          <p:cNvSpPr>
            <a:spLocks noGrp="1" noChangeArrowheads="1"/>
          </p:cNvSpPr>
          <p:nvPr>
            <p:ph type="ctrTitle" sz="quarter"/>
          </p:nvPr>
        </p:nvSpPr>
        <p:spPr>
          <a:xfrm>
            <a:off x="892175" y="2695575"/>
            <a:ext cx="6581775" cy="549275"/>
          </a:xfrm>
          <a:ln algn="ctr"/>
        </p:spPr>
        <p:txBody>
          <a:bodyPr/>
          <a:lstStyle>
            <a:lvl1pPr>
              <a:lnSpc>
                <a:spcPts val="4000"/>
              </a:lnSpc>
              <a:spcBef>
                <a:spcPct val="100000"/>
              </a:spcBef>
              <a:buClr>
                <a:schemeClr val="tx2"/>
              </a:buClr>
              <a:buSzPct val="85000"/>
              <a:buFont typeface="Wingdings" pitchFamily="2" charset="2"/>
              <a:buNone/>
              <a:defRPr sz="2800"/>
            </a:lvl1pPr>
          </a:lstStyle>
          <a:p>
            <a:r>
              <a:rPr lang="en-US" dirty="0"/>
              <a:t>Click to edit Master title style</a:t>
            </a:r>
          </a:p>
        </p:txBody>
      </p:sp>
      <p:sp>
        <p:nvSpPr>
          <p:cNvPr id="3700740" name="MSTSHP_04"/>
          <p:cNvSpPr>
            <a:spLocks noGrp="1" noChangeArrowheads="1"/>
          </p:cNvSpPr>
          <p:nvPr>
            <p:ph type="subTitle" sz="quarter" idx="1"/>
          </p:nvPr>
        </p:nvSpPr>
        <p:spPr>
          <a:xfrm>
            <a:off x="892175" y="3516313"/>
            <a:ext cx="6583363" cy="439737"/>
          </a:xfrm>
          <a:ln/>
        </p:spPr>
        <p:txBody>
          <a:bodyPr/>
          <a:lstStyle>
            <a:lvl1pPr>
              <a:lnSpc>
                <a:spcPts val="2800"/>
              </a:lnSpc>
              <a:spcBef>
                <a:spcPct val="15000"/>
              </a:spcBef>
              <a:buClrTx/>
              <a:buNone/>
              <a:defRPr sz="1800" b="1"/>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ic text slide (2 col w/hdrs) ">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461035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402336" y="1682496"/>
            <a:ext cx="4005072" cy="461035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868680"/>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7" name="Table Placeholder 6"/>
          <p:cNvSpPr>
            <a:spLocks noGrp="1"/>
          </p:cNvSpPr>
          <p:nvPr>
            <p:ph type="tbl" sz="quarter" idx="10"/>
          </p:nvPr>
        </p:nvSpPr>
        <p:spPr>
          <a:xfrm>
            <a:off x="402336" y="2176272"/>
            <a:ext cx="8339328" cy="4050792"/>
          </a:xfrm>
        </p:spPr>
        <p:txBody>
          <a:bodyPr/>
          <a:lstStyle/>
          <a:p>
            <a:pPr lvl="0"/>
            <a:endParaRPr lang="en-US"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evron table">
    <p:spTree>
      <p:nvGrpSpPr>
        <p:cNvPr id="1" name=""/>
        <p:cNvGrpSpPr/>
        <p:nvPr/>
      </p:nvGrpSpPr>
      <p:grpSpPr>
        <a:xfrm>
          <a:off x="0" y="0"/>
          <a:ext cx="0" cy="0"/>
          <a:chOff x="0" y="0"/>
          <a:chExt cx="0" cy="0"/>
        </a:xfrm>
      </p:grpSpPr>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7" name="Table Placeholder 6"/>
          <p:cNvSpPr>
            <a:spLocks noGrp="1"/>
          </p:cNvSpPr>
          <p:nvPr>
            <p:ph type="tbl" sz="quarter" idx="10"/>
          </p:nvPr>
        </p:nvSpPr>
        <p:spPr>
          <a:xfrm>
            <a:off x="402336" y="1747838"/>
            <a:ext cx="8339328" cy="4545012"/>
          </a:xfrm>
        </p:spPr>
        <p:txBody>
          <a:body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660904" y="1155700"/>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2656840" y="2898648"/>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0"/>
          <p:cNvSpPr>
            <a:spLocks noGrp="1"/>
          </p:cNvSpPr>
          <p:nvPr>
            <p:ph type="body" sz="quarter" idx="15"/>
          </p:nvPr>
        </p:nvSpPr>
        <p:spPr>
          <a:xfrm>
            <a:off x="2656840" y="4645152"/>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jor Points w/par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2656840" y="2185416"/>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0"/>
          <p:cNvSpPr>
            <a:spLocks noGrp="1"/>
          </p:cNvSpPr>
          <p:nvPr>
            <p:ph type="body" sz="quarter" idx="15"/>
          </p:nvPr>
        </p:nvSpPr>
        <p:spPr>
          <a:xfrm>
            <a:off x="2660904" y="3931920"/>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points ">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630936" y="1536192"/>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9" name="Text Placeholder 10"/>
          <p:cNvSpPr>
            <a:spLocks noGrp="1"/>
          </p:cNvSpPr>
          <p:nvPr>
            <p:ph type="body" sz="quarter" idx="17"/>
          </p:nvPr>
        </p:nvSpPr>
        <p:spPr>
          <a:xfrm>
            <a:off x="630936" y="2779776"/>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8"/>
          </p:nvPr>
        </p:nvSpPr>
        <p:spPr>
          <a:xfrm>
            <a:off x="630936" y="4023360"/>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0"/>
          <p:cNvSpPr>
            <a:spLocks noGrp="1"/>
          </p:cNvSpPr>
          <p:nvPr>
            <p:ph type="body" sz="quarter" idx="19"/>
          </p:nvPr>
        </p:nvSpPr>
        <p:spPr>
          <a:xfrm>
            <a:off x="630936" y="5266944"/>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15" name="Text Placeholder 10"/>
          <p:cNvSpPr>
            <a:spLocks noGrp="1"/>
          </p:cNvSpPr>
          <p:nvPr>
            <p:ph type="body" sz="quarter" idx="21"/>
          </p:nvPr>
        </p:nvSpPr>
        <p:spPr>
          <a:xfrm>
            <a:off x="4965192" y="2779776"/>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Text Placeholder 10"/>
          <p:cNvSpPr>
            <a:spLocks noGrp="1"/>
          </p:cNvSpPr>
          <p:nvPr>
            <p:ph type="body" sz="quarter" idx="23"/>
          </p:nvPr>
        </p:nvSpPr>
        <p:spPr>
          <a:xfrm>
            <a:off x="4965192" y="5266944"/>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0"/>
          <p:cNvSpPr>
            <a:spLocks noGrp="1"/>
          </p:cNvSpPr>
          <p:nvPr>
            <p:ph type="body" sz="quarter" idx="24"/>
          </p:nvPr>
        </p:nvSpPr>
        <p:spPr>
          <a:xfrm>
            <a:off x="4965192" y="4023360"/>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0"/>
          <p:cNvSpPr>
            <a:spLocks noGrp="1"/>
          </p:cNvSpPr>
          <p:nvPr>
            <p:ph type="body" sz="quarter" idx="25"/>
          </p:nvPr>
        </p:nvSpPr>
        <p:spPr>
          <a:xfrm>
            <a:off x="4965192" y="1536192"/>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a w/ 2 Chevr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393192" y="2852928"/>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p>
        </p:txBody>
      </p:sp>
      <p:sp>
        <p:nvSpPr>
          <p:cNvPr id="6" name="Text Placeholder 10"/>
          <p:cNvSpPr>
            <a:spLocks noGrp="1"/>
          </p:cNvSpPr>
          <p:nvPr>
            <p:ph type="body" sz="quarter" idx="14"/>
          </p:nvPr>
        </p:nvSpPr>
        <p:spPr>
          <a:xfrm>
            <a:off x="4562856" y="2852928"/>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2336" y="3200400"/>
            <a:ext cx="4169664" cy="3090672"/>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6592" y="3200400"/>
            <a:ext cx="4005072" cy="3090672"/>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1434"/>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562856" y="1828800"/>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0"/>
          <p:cNvSpPr>
            <a:spLocks noGrp="1"/>
          </p:cNvSpPr>
          <p:nvPr>
            <p:ph type="body" sz="quarter" idx="15"/>
          </p:nvPr>
        </p:nvSpPr>
        <p:spPr>
          <a:xfrm>
            <a:off x="402336" y="4251960"/>
            <a:ext cx="8339328" cy="204825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7" name="Text Placeholder 10"/>
          <p:cNvSpPr>
            <a:spLocks noGrp="1"/>
          </p:cNvSpPr>
          <p:nvPr>
            <p:ph type="body" sz="quarter" idx="16"/>
          </p:nvPr>
        </p:nvSpPr>
        <p:spPr>
          <a:xfrm>
            <a:off x="2478024"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10"/>
          <p:cNvSpPr>
            <a:spLocks noGrp="1"/>
          </p:cNvSpPr>
          <p:nvPr>
            <p:ph type="body" sz="quarter" idx="17"/>
          </p:nvPr>
        </p:nvSpPr>
        <p:spPr>
          <a:xfrm>
            <a:off x="4562856"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8"/>
          </p:nvPr>
        </p:nvSpPr>
        <p:spPr>
          <a:xfrm>
            <a:off x="6647688"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0"/>
          <p:cNvSpPr>
            <a:spLocks noGrp="1"/>
          </p:cNvSpPr>
          <p:nvPr>
            <p:ph type="body" sz="quarter" idx="15"/>
          </p:nvPr>
        </p:nvSpPr>
        <p:spPr>
          <a:xfrm>
            <a:off x="402336" y="4251960"/>
            <a:ext cx="8339328" cy="204825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t opener">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143000" y="2551176"/>
            <a:ext cx="6858000" cy="1344168"/>
          </a:xfrm>
          <a:ln w="28575">
            <a:solidFill>
              <a:srgbClr val="003399"/>
            </a:solidFill>
          </a:ln>
        </p:spPr>
        <p:txBody>
          <a:bodyPr lIns="228600" rIns="228600" anchor="ctr" anchorCtr="1"/>
          <a:lstStyle>
            <a:lvl1pPr algn="ctr">
              <a:spcBef>
                <a:spcPts val="0"/>
              </a:spcBef>
              <a:defRPr sz="2400" b="1"/>
            </a:lvl1pPr>
          </a:lstStyle>
          <a:p>
            <a:pPr lvl="0"/>
            <a:r>
              <a:rPr lang="en-US" dirty="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Text Placeholder 10"/>
          <p:cNvSpPr>
            <a:spLocks noGrp="1"/>
          </p:cNvSpPr>
          <p:nvPr>
            <p:ph type="body" sz="quarter" idx="16"/>
          </p:nvPr>
        </p:nvSpPr>
        <p:spPr>
          <a:xfrm>
            <a:off x="3172968"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7"/>
          </p:nvPr>
        </p:nvSpPr>
        <p:spPr>
          <a:xfrm>
            <a:off x="5961888"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0"/>
          <p:cNvSpPr>
            <a:spLocks noGrp="1"/>
          </p:cNvSpPr>
          <p:nvPr>
            <p:ph type="body" sz="quarter" idx="18"/>
          </p:nvPr>
        </p:nvSpPr>
        <p:spPr>
          <a:xfrm>
            <a:off x="402336" y="4242816"/>
            <a:ext cx="4005072" cy="20482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10"/>
          <p:cNvSpPr>
            <a:spLocks noGrp="1"/>
          </p:cNvSpPr>
          <p:nvPr>
            <p:ph type="body" sz="quarter" idx="19"/>
          </p:nvPr>
        </p:nvSpPr>
        <p:spPr>
          <a:xfrm>
            <a:off x="4727448" y="4242816"/>
            <a:ext cx="4005072" cy="20482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s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460857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Chart Placeholder 7"/>
          <p:cNvSpPr>
            <a:spLocks noGrp="1"/>
          </p:cNvSpPr>
          <p:nvPr>
            <p:ph type="chart" sz="quarter" idx="15"/>
          </p:nvPr>
        </p:nvSpPr>
        <p:spPr>
          <a:xfrm>
            <a:off x="393192" y="1728216"/>
            <a:ext cx="3968496" cy="3986784"/>
          </a:xfrm>
        </p:spPr>
        <p:txBody>
          <a:bodyPr/>
          <a:lstStyle>
            <a:lvl1pPr>
              <a:buNone/>
              <a:defRPr/>
            </a:lvl1pPr>
          </a:lstStyle>
          <a:p>
            <a:pPr lvl="0"/>
            <a:endParaRPr lang="en-US" noProof="0"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s (top)">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00050" y="5056632"/>
            <a:ext cx="8341614" cy="1243584"/>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Chart Placeholder 7"/>
          <p:cNvSpPr>
            <a:spLocks noGrp="1"/>
          </p:cNvSpPr>
          <p:nvPr>
            <p:ph type="chart" sz="quarter" idx="15"/>
          </p:nvPr>
        </p:nvSpPr>
        <p:spPr>
          <a:xfrm>
            <a:off x="438912" y="1197864"/>
            <a:ext cx="8275320" cy="3383280"/>
          </a:xfrm>
        </p:spPr>
        <p:txBody>
          <a:bodyPr/>
          <a:lstStyle>
            <a:lvl1pPr>
              <a:buNone/>
              <a:defRPr/>
            </a:lvl1pPr>
          </a:lstStyle>
          <a:p>
            <a:pPr lvl="0"/>
            <a:endParaRPr lang="en-US" noProof="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5" name="Text Placeholder 4"/>
          <p:cNvSpPr>
            <a:spLocks noGrp="1"/>
          </p:cNvSpPr>
          <p:nvPr>
            <p:ph type="body" sz="quarter" idx="10"/>
          </p:nvPr>
        </p:nvSpPr>
        <p:spPr>
          <a:xfrm>
            <a:off x="400050" y="1155700"/>
            <a:ext cx="8337550" cy="5137150"/>
          </a:xfrm>
        </p:spPr>
        <p:txBody>
          <a:bodyPr/>
          <a:lstStyle/>
          <a:p>
            <a:pPr lvl="0"/>
            <a:r>
              <a:rPr lang="en-US" dirty="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2336" y="3044952"/>
            <a:ext cx="4005072" cy="3246120"/>
          </a:xfrm>
        </p:spPr>
        <p:txBody>
          <a:bodyPr/>
          <a:lstStyle>
            <a:lvl1pPr marL="0" indent="0">
              <a:defRPr sz="2000">
                <a:solidFill>
                  <a:schemeClr val="tx1"/>
                </a:solidFill>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6592" y="3044952"/>
            <a:ext cx="4005072" cy="3246120"/>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407988"/>
            <a:ext cx="8337550" cy="365125"/>
          </a:xfrm>
        </p:spPr>
        <p:txBody>
          <a:bodyPr/>
          <a:lstStyle>
            <a:lvl1pPr>
              <a:defRPr sz="2400"/>
            </a:lvl1pPr>
          </a:lstStyle>
          <a:p>
            <a:r>
              <a:rPr lang="en-US" dirty="0"/>
              <a:t>Click to edit Master title style</a:t>
            </a:r>
          </a:p>
        </p:txBody>
      </p:sp>
      <p:sp>
        <p:nvSpPr>
          <p:cNvPr id="3" name="Table Placeholder 2"/>
          <p:cNvSpPr>
            <a:spLocks noGrp="1"/>
          </p:cNvSpPr>
          <p:nvPr>
            <p:ph type="tbl" idx="1"/>
          </p:nvPr>
        </p:nvSpPr>
        <p:spPr>
          <a:xfrm>
            <a:off x="400050" y="1154113"/>
            <a:ext cx="8337550" cy="5135562"/>
          </a:xfrm>
        </p:spPr>
        <p:txBody>
          <a:bodyPr/>
          <a:lstStyle/>
          <a:p>
            <a:pPr lvl="0"/>
            <a:r>
              <a:rPr lang="en-US" noProof="0" dirty="0"/>
              <a:t>Click icon to add table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SHP_223"/>
          <p:cNvSpPr txBox="1">
            <a:spLocks/>
          </p:cNvSpPr>
          <p:nvPr userDrawn="1"/>
        </p:nvSpPr>
        <p:spPr bwMode="auto">
          <a:xfrm>
            <a:off x="3331066" y="1019224"/>
            <a:ext cx="4005072" cy="1193889"/>
          </a:xfrm>
          <a:prstGeom prst="rect">
            <a:avLst/>
          </a:prstGeom>
        </p:spPr>
        <p:txBody>
          <a:bodyPr/>
          <a:lstStyle/>
          <a:p>
            <a:pPr marL="227013" lvl="1" indent="-225425" fontAlgn="base">
              <a:lnSpc>
                <a:spcPct val="106000"/>
              </a:lnSpc>
              <a:spcBef>
                <a:spcPct val="40000"/>
              </a:spcBef>
              <a:spcAft>
                <a:spcPct val="0"/>
              </a:spcAft>
              <a:buClr>
                <a:srgbClr val="000000"/>
              </a:buClr>
              <a:buFont typeface="Wingdings 2" pitchFamily="18" charset="2"/>
              <a:buChar char="¡"/>
              <a:defRPr/>
            </a:pPr>
            <a:r>
              <a:rPr lang="en-US" dirty="0">
                <a:solidFill>
                  <a:srgbClr val="000000"/>
                </a:solidFill>
                <a:cs typeface="Arial" charset="0"/>
              </a:rPr>
              <a:t>Bullet</a:t>
            </a:r>
          </a:p>
          <a:p>
            <a:pPr marL="342900" indent="-342900" fontAlgn="base">
              <a:lnSpc>
                <a:spcPct val="106000"/>
              </a:lnSpc>
              <a:spcBef>
                <a:spcPct val="40000"/>
              </a:spcBef>
              <a:spcAft>
                <a:spcPct val="0"/>
              </a:spcAft>
              <a:buClr>
                <a:srgbClr val="000000"/>
              </a:buClr>
              <a:buSzPct val="80000"/>
              <a:buFont typeface="Wingdings" pitchFamily="2" charset="2"/>
              <a:buNone/>
              <a:defRPr/>
            </a:pPr>
            <a:endParaRPr lang="en-US" dirty="0">
              <a:solidFill>
                <a:srgbClr val="000000"/>
              </a:solidFill>
              <a:cs typeface="Arial"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Agenda/content">
    <p:spTree>
      <p:nvGrpSpPr>
        <p:cNvPr id="1" name=""/>
        <p:cNvGrpSpPr/>
        <p:nvPr/>
      </p:nvGrpSpPr>
      <p:grpSpPr>
        <a:xfrm>
          <a:off x="0" y="0"/>
          <a:ext cx="0" cy="0"/>
          <a:chOff x="0" y="0"/>
          <a:chExt cx="0" cy="0"/>
        </a:xfrm>
      </p:grpSpPr>
      <p:sp>
        <p:nvSpPr>
          <p:cNvPr id="4" name="Line 47"/>
          <p:cNvSpPr>
            <a:spLocks noChangeShapeType="1"/>
          </p:cNvSpPr>
          <p:nvPr userDrawn="1"/>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0000"/>
              </a:solidFill>
            </a:endParaRPr>
          </a:p>
        </p:txBody>
      </p:sp>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5" name="Text Placeholder 4"/>
          <p:cNvSpPr>
            <a:spLocks noGrp="1"/>
          </p:cNvSpPr>
          <p:nvPr>
            <p:ph type="body" sz="quarter" idx="10"/>
          </p:nvPr>
        </p:nvSpPr>
        <p:spPr>
          <a:xfrm>
            <a:off x="400050" y="1155700"/>
            <a:ext cx="8337550" cy="5137150"/>
          </a:xfrm>
        </p:spPr>
        <p:txBody>
          <a:bodyPr/>
          <a:lstStyle>
            <a:lvl1pPr>
              <a:defRPr sz="1800"/>
            </a:lvl1pPr>
          </a:lstStyle>
          <a:p>
            <a:pPr lvl="0"/>
            <a:r>
              <a:rPr lang="en-US" dirty="0"/>
              <a:t>Click to edit Master text styles</a:t>
            </a:r>
          </a:p>
        </p:txBody>
      </p:sp>
    </p:spTree>
    <p:extLst>
      <p:ext uri="{BB962C8B-B14F-4D97-AF65-F5344CB8AC3E}">
        <p14:creationId xmlns:p14="http://schemas.microsoft.com/office/powerpoint/2010/main" val="103873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143000" y="2551176"/>
            <a:ext cx="6858000" cy="1344168"/>
          </a:xfrm>
        </p:spPr>
        <p:txBody>
          <a:bodyPr anchor="ctr"/>
          <a:lstStyle>
            <a:lvl1pPr>
              <a:spcBef>
                <a:spcPts val="200"/>
              </a:spcBef>
              <a:defRPr sz="2400"/>
            </a:lvl1pPr>
          </a:lstStyle>
          <a:p>
            <a:pPr lvl="0"/>
            <a:endParaRPr lang="en-US" dirty="0"/>
          </a:p>
          <a:p>
            <a:pPr lvl="0"/>
            <a:r>
              <a:rPr lang="en-US" dirty="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0480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Line 1031"/>
          <p:cNvSpPr>
            <a:spLocks noChangeShapeType="1"/>
          </p:cNvSpPr>
          <p:nvPr/>
        </p:nvSpPr>
        <p:spPr bwMode="auto">
          <a:xfrm>
            <a:off x="685800" y="6651625"/>
            <a:ext cx="1981200" cy="0"/>
          </a:xfrm>
          <a:prstGeom prst="line">
            <a:avLst/>
          </a:prstGeom>
          <a:noFill/>
          <a:ln w="31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1032"/>
          <p:cNvSpPr>
            <a:spLocks noChangeShapeType="1"/>
          </p:cNvSpPr>
          <p:nvPr/>
        </p:nvSpPr>
        <p:spPr bwMode="auto">
          <a:xfrm>
            <a:off x="6477000" y="6651625"/>
            <a:ext cx="1981200" cy="0"/>
          </a:xfrm>
          <a:prstGeom prst="line">
            <a:avLst/>
          </a:prstGeom>
          <a:noFill/>
          <a:ln w="31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1033"/>
          <p:cNvSpPr>
            <a:spLocks noChangeShapeType="1"/>
          </p:cNvSpPr>
          <p:nvPr/>
        </p:nvSpPr>
        <p:spPr bwMode="auto">
          <a:xfrm>
            <a:off x="7318375" y="227013"/>
            <a:ext cx="0" cy="7493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1036"/>
          <p:cNvSpPr>
            <a:spLocks noChangeShapeType="1"/>
          </p:cNvSpPr>
          <p:nvPr userDrawn="1"/>
        </p:nvSpPr>
        <p:spPr bwMode="auto">
          <a:xfrm>
            <a:off x="685800" y="2209800"/>
            <a:ext cx="7772400" cy="0"/>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1037"/>
          <p:cNvSpPr>
            <a:spLocks noChangeShapeType="1"/>
          </p:cNvSpPr>
          <p:nvPr userDrawn="1"/>
        </p:nvSpPr>
        <p:spPr bwMode="auto">
          <a:xfrm flipH="1">
            <a:off x="762000" y="4038600"/>
            <a:ext cx="7620000" cy="0"/>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5" name="Rectangle 1027"/>
          <p:cNvSpPr>
            <a:spLocks noGrp="1" noChangeArrowheads="1"/>
          </p:cNvSpPr>
          <p:nvPr>
            <p:ph type="subTitle" idx="1"/>
          </p:nvPr>
        </p:nvSpPr>
        <p:spPr>
          <a:xfrm>
            <a:off x="685800" y="5143500"/>
            <a:ext cx="6400800" cy="838200"/>
          </a:xfrm>
          <a:extLst>
            <a:ext uri="{91240B29-F687-4F45-9708-019B960494DF}">
              <a14:hiddenLine xmlns:a14="http://schemas.microsoft.com/office/drawing/2010/main" w="9525">
                <a:solidFill>
                  <a:schemeClr val="tx1"/>
                </a:solidFill>
                <a:miter lim="800000"/>
                <a:headEnd/>
                <a:tailEnd/>
              </a14:hiddenLine>
            </a:ext>
          </a:extLst>
        </p:spPr>
        <p:txBody>
          <a:bodyPr anchor="b"/>
          <a:lstStyle>
            <a:lvl1pPr>
              <a:spcBef>
                <a:spcPct val="10000"/>
              </a:spcBef>
              <a:spcAft>
                <a:spcPct val="0"/>
              </a:spcAft>
              <a:defRPr sz="1800"/>
            </a:lvl1pPr>
          </a:lstStyle>
          <a:p>
            <a:pPr lvl="0"/>
            <a:r>
              <a:rPr lang="en-US" altLang="en-US" noProof="0"/>
              <a:t>Click to edit Master subtitle</a:t>
            </a:r>
          </a:p>
        </p:txBody>
      </p:sp>
    </p:spTree>
    <p:extLst>
      <p:ext uri="{BB962C8B-B14F-4D97-AF65-F5344CB8AC3E}">
        <p14:creationId xmlns:p14="http://schemas.microsoft.com/office/powerpoint/2010/main" val="623974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585788" y="776288"/>
            <a:ext cx="7972425" cy="4795837"/>
          </a:xfrm>
          <a:prstGeom prst="rect">
            <a:avLst/>
          </a:prstGeom>
          <a:solidFill>
            <a:schemeClr val="bg1"/>
          </a:solidFill>
          <a:ln w="19050" algn="ctr">
            <a:solidFill>
              <a:schemeClr val="accent1"/>
            </a:solidFill>
            <a:miter lim="800000"/>
            <a:headEnd/>
            <a:tailEnd/>
          </a:ln>
          <a:effectLst/>
        </p:spPr>
        <p:txBody>
          <a:bodyPr lIns="90000" tIns="90000" rIns="90000" bIns="90000" anchor="ctr"/>
          <a:lstStyle/>
          <a:p>
            <a:pPr marL="119063" indent="-119063" eaLnBrk="0" fontAlgn="base" hangingPunct="0">
              <a:spcBef>
                <a:spcPct val="50000"/>
              </a:spcBef>
              <a:spcAft>
                <a:spcPct val="0"/>
              </a:spcAft>
              <a:defRPr/>
            </a:pPr>
            <a:endParaRPr lang="en-US" sz="1100" b="1" dirty="0">
              <a:solidFill>
                <a:srgbClr val="000000"/>
              </a:solidFill>
              <a:cs typeface="Arial" charset="0"/>
            </a:endParaRPr>
          </a:p>
        </p:txBody>
      </p:sp>
      <p:pic>
        <p:nvPicPr>
          <p:cNvPr id="5" name="Picture 93" descr="LLP logo with big space copy"/>
          <p:cNvPicPr>
            <a:picLocks noChangeAspect="1" noChangeArrowheads="1"/>
          </p:cNvPicPr>
          <p:nvPr userDrawn="1"/>
        </p:nvPicPr>
        <p:blipFill>
          <a:blip r:embed="rId2" cstate="print">
            <a:clrChange>
              <a:clrFrom>
                <a:srgbClr val="FFFFFF"/>
              </a:clrFrom>
              <a:clrTo>
                <a:srgbClr val="FFFFFF">
                  <a:alpha val="0"/>
                </a:srgbClr>
              </a:clrTo>
            </a:clrChange>
          </a:blip>
          <a:srcRect l="983" t="1840" b="59741"/>
          <a:stretch>
            <a:fillRect/>
          </a:stretch>
        </p:blipFill>
        <p:spPr bwMode="gray">
          <a:xfrm>
            <a:off x="895350" y="6026150"/>
            <a:ext cx="1454150" cy="276225"/>
          </a:xfrm>
          <a:prstGeom prst="rect">
            <a:avLst/>
          </a:prstGeom>
          <a:noFill/>
          <a:ln w="9525">
            <a:noFill/>
            <a:miter lim="800000"/>
            <a:headEnd/>
            <a:tailEnd/>
          </a:ln>
        </p:spPr>
      </p:pic>
      <p:sp>
        <p:nvSpPr>
          <p:cNvPr id="3700739" name="MSTSHP_03"/>
          <p:cNvSpPr>
            <a:spLocks noGrp="1" noChangeArrowheads="1"/>
          </p:cNvSpPr>
          <p:nvPr>
            <p:ph type="ctrTitle" sz="quarter"/>
          </p:nvPr>
        </p:nvSpPr>
        <p:spPr>
          <a:xfrm>
            <a:off x="892175" y="2695575"/>
            <a:ext cx="6581775" cy="549275"/>
          </a:xfrm>
          <a:ln algn="ctr"/>
        </p:spPr>
        <p:txBody>
          <a:bodyPr/>
          <a:lstStyle>
            <a:lvl1pPr>
              <a:lnSpc>
                <a:spcPts val="4000"/>
              </a:lnSpc>
              <a:spcBef>
                <a:spcPct val="100000"/>
              </a:spcBef>
              <a:buClr>
                <a:schemeClr val="tx2"/>
              </a:buClr>
              <a:buSzPct val="85000"/>
              <a:buFont typeface="Wingdings" pitchFamily="2" charset="2"/>
              <a:buNone/>
              <a:defRPr sz="2800"/>
            </a:lvl1pPr>
          </a:lstStyle>
          <a:p>
            <a:r>
              <a:rPr lang="en-US"/>
              <a:t>Click to edit Master title style</a:t>
            </a:r>
            <a:endParaRPr lang="en-US" dirty="0"/>
          </a:p>
        </p:txBody>
      </p:sp>
      <p:sp>
        <p:nvSpPr>
          <p:cNvPr id="3700740" name="MSTSHP_04"/>
          <p:cNvSpPr>
            <a:spLocks noGrp="1" noChangeArrowheads="1"/>
          </p:cNvSpPr>
          <p:nvPr>
            <p:ph type="subTitle" sz="quarter" idx="1"/>
          </p:nvPr>
        </p:nvSpPr>
        <p:spPr>
          <a:xfrm>
            <a:off x="892175" y="3516313"/>
            <a:ext cx="6583363" cy="439737"/>
          </a:xfrm>
          <a:ln/>
        </p:spPr>
        <p:txBody>
          <a:bodyPr/>
          <a:lstStyle>
            <a:lvl1pPr>
              <a:lnSpc>
                <a:spcPts val="2800"/>
              </a:lnSpc>
              <a:spcBef>
                <a:spcPct val="15000"/>
              </a:spcBef>
              <a:buClrTx/>
              <a:buNone/>
              <a:defRPr sz="2000" b="1"/>
            </a:lvl1pPr>
          </a:lstStyle>
          <a:p>
            <a:r>
              <a:rPr lang="en-US"/>
              <a:t>Click to edit Master subtitle style</a:t>
            </a:r>
            <a:endParaRPr lang="en-US" dirty="0"/>
          </a:p>
        </p:txBody>
      </p:sp>
    </p:spTree>
    <p:extLst>
      <p:ext uri="{BB962C8B-B14F-4D97-AF65-F5344CB8AC3E}">
        <p14:creationId xmlns:p14="http://schemas.microsoft.com/office/powerpoint/2010/main" val="302000992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genda/content">
    <p:spTree>
      <p:nvGrpSpPr>
        <p:cNvPr id="1" name=""/>
        <p:cNvGrpSpPr/>
        <p:nvPr/>
      </p:nvGrpSpPr>
      <p:grpSpPr>
        <a:xfrm>
          <a:off x="0" y="0"/>
          <a:ext cx="0" cy="0"/>
          <a:chOff x="0" y="0"/>
          <a:chExt cx="0" cy="0"/>
        </a:xfrm>
      </p:grpSpPr>
      <p:sp>
        <p:nvSpPr>
          <p:cNvPr id="4" name="Line 47"/>
          <p:cNvSpPr>
            <a:spLocks noChangeShapeType="1"/>
          </p:cNvSpPr>
          <p:nvPr userDrawn="1"/>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0000"/>
              </a:solidFill>
              <a:cs typeface="Arial" charset="0"/>
            </a:endParaRPr>
          </a:p>
        </p:txBody>
      </p:sp>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5" name="Text Placeholder 4"/>
          <p:cNvSpPr>
            <a:spLocks noGrp="1"/>
          </p:cNvSpPr>
          <p:nvPr>
            <p:ph type="body" sz="quarter" idx="10"/>
          </p:nvPr>
        </p:nvSpPr>
        <p:spPr>
          <a:xfrm>
            <a:off x="400050" y="1155700"/>
            <a:ext cx="8337550" cy="5137150"/>
          </a:xfrm>
        </p:spPr>
        <p:txBody>
          <a:bodyPr/>
          <a:lstStyle>
            <a:lvl1pPr>
              <a:defRPr sz="2000"/>
            </a:lvl1pPr>
          </a:lstStyle>
          <a:p>
            <a:pPr lvl="0"/>
            <a:r>
              <a:rPr lang="en-US"/>
              <a:t>Click to edit Master text styles</a:t>
            </a:r>
          </a:p>
        </p:txBody>
      </p:sp>
      <p:sp>
        <p:nvSpPr>
          <p:cNvPr id="7" name="Text Box 5"/>
          <p:cNvSpPr txBox="1">
            <a:spLocks noChangeArrowheads="1"/>
          </p:cNvSpPr>
          <p:nvPr userDrawn="1"/>
        </p:nvSpPr>
        <p:spPr bwMode="invGray">
          <a:xfrm>
            <a:off x="4386263" y="6619875"/>
            <a:ext cx="373062" cy="193675"/>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1200" dirty="0">
                <a:solidFill>
                  <a:srgbClr val="000000"/>
                </a:solidFill>
                <a:cs typeface="Arial" charset="0"/>
              </a:rPr>
              <a:t>- </a:t>
            </a:r>
            <a:fld id="{E89F17DF-7329-4B49-A4AE-A64E3CE0CA1B}" type="slidenum">
              <a:rPr lang="en-US" sz="1200">
                <a:solidFill>
                  <a:srgbClr val="000000"/>
                </a:solidFill>
                <a:cs typeface="Arial" charset="0"/>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000000"/>
                </a:solidFill>
                <a:cs typeface="Arial" charset="0"/>
              </a:rPr>
              <a:t> -</a:t>
            </a:r>
          </a:p>
        </p:txBody>
      </p:sp>
      <p:pic>
        <p:nvPicPr>
          <p:cNvPr id="8" name="Picture 50" descr="DEL_COL"/>
          <p:cNvPicPr>
            <a:picLocks noChangeArrowheads="1"/>
          </p:cNvPicPr>
          <p:nvPr userDrawn="1"/>
        </p:nvPicPr>
        <p:blipFill>
          <a:blip r:embed="rId2" cstate="print"/>
          <a:srcRect/>
          <a:stretch>
            <a:fillRect/>
          </a:stretch>
        </p:blipFill>
        <p:spPr bwMode="gray">
          <a:xfrm>
            <a:off x="395288" y="6616700"/>
            <a:ext cx="868362" cy="165100"/>
          </a:xfrm>
          <a:prstGeom prst="rect">
            <a:avLst/>
          </a:prstGeom>
          <a:noFill/>
          <a:ln w="9525">
            <a:noFill/>
            <a:miter lim="800000"/>
            <a:headEnd/>
            <a:tailEnd/>
          </a:ln>
        </p:spPr>
      </p:pic>
    </p:spTree>
    <p:extLst>
      <p:ext uri="{BB962C8B-B14F-4D97-AF65-F5344CB8AC3E}">
        <p14:creationId xmlns:p14="http://schemas.microsoft.com/office/powerpoint/2010/main" val="79298620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art opener">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143000" y="2551176"/>
            <a:ext cx="6858000" cy="1344168"/>
          </a:xfrm>
          <a:ln w="28575">
            <a:solidFill>
              <a:srgbClr val="003399"/>
            </a:solidFill>
          </a:ln>
        </p:spPr>
        <p:txBody>
          <a:bodyPr lIns="228600" rIns="228600" anchor="ctr" anchorCtr="1"/>
          <a:lstStyle>
            <a:lvl1pPr algn="ctr">
              <a:spcBef>
                <a:spcPts val="0"/>
              </a:spcBef>
              <a:defRPr sz="2400" b="1"/>
            </a:lvl1pPr>
          </a:lstStyle>
          <a:p>
            <a:pPr lvl="0"/>
            <a:r>
              <a:rPr lang="en-US"/>
              <a:t>Click to edit Master text styles</a:t>
            </a:r>
          </a:p>
        </p:txBody>
      </p:sp>
    </p:spTree>
    <p:extLst>
      <p:ext uri="{BB962C8B-B14F-4D97-AF65-F5344CB8AC3E}">
        <p14:creationId xmlns:p14="http://schemas.microsoft.com/office/powerpoint/2010/main" val="7067879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143000" y="2551176"/>
            <a:ext cx="6858000" cy="1344168"/>
          </a:xfrm>
        </p:spPr>
        <p:txBody>
          <a:bodyPr anchor="ctr"/>
          <a:lstStyle>
            <a:lvl1pPr>
              <a:spcBef>
                <a:spcPts val="200"/>
              </a:spcBef>
              <a:defRPr sz="240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5281356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06400" y="1155700"/>
            <a:ext cx="8339328" cy="5138928"/>
          </a:xfrm>
        </p:spPr>
        <p:txBody>
          <a:bodyPr/>
          <a:lstStyle>
            <a:lvl1pPr>
              <a:buNone/>
              <a:defRPr/>
            </a:lvl1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228541441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asic text slide (full page w/2 col.)">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p:cNvSpPr>
            <a:spLocks noGrp="1"/>
          </p:cNvSpPr>
          <p:nvPr>
            <p:ph type="body" sz="quarter" idx="13"/>
          </p:nvPr>
        </p:nvSpPr>
        <p:spPr>
          <a:xfrm>
            <a:off x="402336" y="2715768"/>
            <a:ext cx="4005072" cy="3584448"/>
          </a:xfrm>
        </p:spPr>
        <p:txBody>
          <a:bodyPr/>
          <a:lstStyle>
            <a:lvl1pPr marL="0" indent="0">
              <a:buNone/>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4735513" y="2706624"/>
            <a:ext cx="4005072" cy="3584448"/>
          </a:xfrm>
        </p:spPr>
        <p:txBody>
          <a:bodyPr/>
          <a:lstStyle>
            <a:lvl1pPr marL="0" indent="0">
              <a:buNone/>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354131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sic text slide (full page w/2 col. hd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p:cNvSpPr>
            <a:spLocks noGrp="1"/>
          </p:cNvSpPr>
          <p:nvPr>
            <p:ph type="body" sz="quarter" idx="13"/>
          </p:nvPr>
        </p:nvSpPr>
        <p:spPr>
          <a:xfrm>
            <a:off x="402336" y="2715768"/>
            <a:ext cx="4005072" cy="3584448"/>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4736592" y="2706624"/>
            <a:ext cx="4005072" cy="3584448"/>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8118569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sic Text - 2 columns">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152144"/>
            <a:ext cx="4005072" cy="5138928"/>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p:cNvSpPr>
            <a:spLocks noGrp="1"/>
          </p:cNvSpPr>
          <p:nvPr>
            <p:ph type="body" sz="quarter" idx="13"/>
          </p:nvPr>
        </p:nvSpPr>
        <p:spPr>
          <a:xfrm>
            <a:off x="402336" y="1152144"/>
            <a:ext cx="4005072" cy="5138928"/>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3570819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06400" y="1155700"/>
            <a:ext cx="8339328" cy="5138928"/>
          </a:xfrm>
        </p:spPr>
        <p:txBody>
          <a:bodyPr/>
          <a:lstStyle>
            <a:lvl1pPr>
              <a:buNone/>
              <a:defRPr/>
            </a:lvl1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2" name="Title 1"/>
          <p:cNvSpPr>
            <a:spLocks noGrp="1"/>
          </p:cNvSpPr>
          <p:nvPr>
            <p:ph type="title"/>
          </p:nvPr>
        </p:nvSpPr>
        <p:spPr>
          <a:xfrm>
            <a:off x="400050" y="396875"/>
            <a:ext cx="8337550" cy="365125"/>
          </a:xfrm>
        </p:spPr>
        <p:txBody>
          <a:bodyPr/>
          <a:lstStyle>
            <a:lvl1pPr>
              <a:defRPr sz="2400"/>
            </a:lvl1pPr>
          </a:lstStyle>
          <a:p>
            <a:r>
              <a:rPr lang="en-US" dirty="0"/>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152144"/>
            <a:ext cx="4005072" cy="5138928"/>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193286456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sic text slide (2 col w/hdrs) x 2">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71638"/>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p:cNvSpPr>
            <a:spLocks noGrp="1"/>
          </p:cNvSpPr>
          <p:nvPr>
            <p:ph type="body" sz="quarter" idx="13"/>
          </p:nvPr>
        </p:nvSpPr>
        <p:spPr>
          <a:xfrm>
            <a:off x="402336" y="1671638"/>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02336" y="411480"/>
            <a:ext cx="8339328" cy="365760"/>
          </a:xfrm>
          <a:prstGeom prst="rect">
            <a:avLst/>
          </a:prstGeom>
        </p:spPr>
        <p:txBody>
          <a:bodyPr/>
          <a:lstStyle>
            <a:lvl1pPr>
              <a:defRPr/>
            </a:lvl1pPr>
          </a:lstStyle>
          <a:p>
            <a:r>
              <a:rPr lang="en-US"/>
              <a:t>Click to edit Master title style</a:t>
            </a:r>
          </a:p>
        </p:txBody>
      </p:sp>
      <p:sp>
        <p:nvSpPr>
          <p:cNvPr id="7" name="Text Placeholder 10"/>
          <p:cNvSpPr>
            <a:spLocks noGrp="1"/>
          </p:cNvSpPr>
          <p:nvPr>
            <p:ph type="body" sz="quarter" idx="15"/>
          </p:nvPr>
        </p:nvSpPr>
        <p:spPr>
          <a:xfrm>
            <a:off x="4736592" y="4241102"/>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0"/>
          <p:cNvSpPr>
            <a:spLocks noGrp="1"/>
          </p:cNvSpPr>
          <p:nvPr>
            <p:ph type="body" sz="quarter" idx="16"/>
          </p:nvPr>
        </p:nvSpPr>
        <p:spPr>
          <a:xfrm>
            <a:off x="402336" y="4251960"/>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582647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asic text slide (2 col w/hdrs) ">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461035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p:cNvSpPr>
            <a:spLocks noGrp="1"/>
          </p:cNvSpPr>
          <p:nvPr>
            <p:ph type="body" sz="quarter" idx="13"/>
          </p:nvPr>
        </p:nvSpPr>
        <p:spPr>
          <a:xfrm>
            <a:off x="402336" y="1682496"/>
            <a:ext cx="4005072" cy="461035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270033917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868680"/>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7" name="Table Placeholder 6"/>
          <p:cNvSpPr>
            <a:spLocks noGrp="1"/>
          </p:cNvSpPr>
          <p:nvPr>
            <p:ph type="tbl" sz="quarter" idx="10"/>
          </p:nvPr>
        </p:nvSpPr>
        <p:spPr>
          <a:xfrm>
            <a:off x="402336" y="2176272"/>
            <a:ext cx="8339328" cy="4050792"/>
          </a:xfrm>
        </p:spPr>
        <p:txBody>
          <a:bodyPr/>
          <a:lstStyle/>
          <a:p>
            <a:pPr lvl="0"/>
            <a:r>
              <a:rPr lang="en-US" noProof="0" dirty="0"/>
              <a:t>Click icon to add table</a:t>
            </a:r>
          </a:p>
        </p:txBody>
      </p:sp>
    </p:spTree>
    <p:extLst>
      <p:ext uri="{BB962C8B-B14F-4D97-AF65-F5344CB8AC3E}">
        <p14:creationId xmlns:p14="http://schemas.microsoft.com/office/powerpoint/2010/main" val="155434461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evron table">
    <p:spTree>
      <p:nvGrpSpPr>
        <p:cNvPr id="1" name=""/>
        <p:cNvGrpSpPr/>
        <p:nvPr/>
      </p:nvGrpSpPr>
      <p:grpSpPr>
        <a:xfrm>
          <a:off x="0" y="0"/>
          <a:ext cx="0" cy="0"/>
          <a:chOff x="0" y="0"/>
          <a:chExt cx="0" cy="0"/>
        </a:xfrm>
      </p:grpSpPr>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7" name="Table Placeholder 6"/>
          <p:cNvSpPr>
            <a:spLocks noGrp="1"/>
          </p:cNvSpPr>
          <p:nvPr>
            <p:ph type="tbl" sz="quarter" idx="10"/>
          </p:nvPr>
        </p:nvSpPr>
        <p:spPr>
          <a:xfrm>
            <a:off x="402336" y="1747838"/>
            <a:ext cx="8339328" cy="4545012"/>
          </a:xfrm>
        </p:spPr>
        <p:txBody>
          <a:bodyPr/>
          <a:lstStyle/>
          <a:p>
            <a:pPr lvl="0"/>
            <a:r>
              <a:rPr lang="en-US" noProof="0" dirty="0"/>
              <a:t>Click icon to add table</a:t>
            </a:r>
          </a:p>
        </p:txBody>
      </p:sp>
    </p:spTree>
    <p:extLst>
      <p:ext uri="{BB962C8B-B14F-4D97-AF65-F5344CB8AC3E}">
        <p14:creationId xmlns:p14="http://schemas.microsoft.com/office/powerpoint/2010/main" val="11490602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660904" y="1155700"/>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2656840" y="2898648"/>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10"/>
          <p:cNvSpPr>
            <a:spLocks noGrp="1"/>
          </p:cNvSpPr>
          <p:nvPr>
            <p:ph type="body" sz="quarter" idx="15"/>
          </p:nvPr>
        </p:nvSpPr>
        <p:spPr>
          <a:xfrm>
            <a:off x="2656840" y="4645152"/>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1468502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jor Points w/par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2656840" y="2185416"/>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10"/>
          <p:cNvSpPr>
            <a:spLocks noGrp="1"/>
          </p:cNvSpPr>
          <p:nvPr>
            <p:ph type="body" sz="quarter" idx="15"/>
          </p:nvPr>
        </p:nvSpPr>
        <p:spPr>
          <a:xfrm>
            <a:off x="2660904" y="3931920"/>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3436353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umbered points ">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630936" y="1536192"/>
            <a:ext cx="3776472" cy="859536"/>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a:lvl1pPr>
          </a:lstStyle>
          <a:p>
            <a:r>
              <a:rPr lang="en-US"/>
              <a:t>Click to edit Master title style</a:t>
            </a:r>
          </a:p>
        </p:txBody>
      </p:sp>
      <p:sp>
        <p:nvSpPr>
          <p:cNvPr id="9" name="Text Placeholder 10"/>
          <p:cNvSpPr>
            <a:spLocks noGrp="1"/>
          </p:cNvSpPr>
          <p:nvPr>
            <p:ph type="body" sz="quarter" idx="17"/>
          </p:nvPr>
        </p:nvSpPr>
        <p:spPr>
          <a:xfrm>
            <a:off x="630936" y="2779776"/>
            <a:ext cx="3776472" cy="859536"/>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p:cNvSpPr>
            <a:spLocks noGrp="1"/>
          </p:cNvSpPr>
          <p:nvPr>
            <p:ph type="body" sz="quarter" idx="18"/>
          </p:nvPr>
        </p:nvSpPr>
        <p:spPr>
          <a:xfrm>
            <a:off x="630936" y="4023360"/>
            <a:ext cx="3776472" cy="859536"/>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9"/>
          </p:nvPr>
        </p:nvSpPr>
        <p:spPr>
          <a:xfrm>
            <a:off x="630936" y="5266944"/>
            <a:ext cx="3776472" cy="859536"/>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p:cNvSpPr>
            <a:spLocks noGrp="1"/>
          </p:cNvSpPr>
          <p:nvPr>
            <p:ph type="body" sz="quarter" idx="20"/>
          </p:nvPr>
        </p:nvSpPr>
        <p:spPr>
          <a:xfrm>
            <a:off x="4965192" y="1536192"/>
            <a:ext cx="3776472" cy="859536"/>
          </a:xfrm>
        </p:spPr>
        <p:txBody>
          <a:bodyPr/>
          <a:lstStyle>
            <a:lvl1pPr marL="0" indent="0">
              <a:defRPr sz="1800">
                <a:latin typeface="Arial" pitchFamily="34" charset="0"/>
                <a:cs typeface="Arial" pitchFamily="34" charset="0"/>
              </a:defRPr>
            </a:lvl1pPr>
            <a:lvl2pPr>
              <a:buFont typeface="Wingdings" pitchFamily="2" charset="2"/>
              <a:buChar cha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0"/>
          <p:cNvSpPr>
            <a:spLocks noGrp="1"/>
          </p:cNvSpPr>
          <p:nvPr>
            <p:ph type="body" sz="quarter" idx="21"/>
          </p:nvPr>
        </p:nvSpPr>
        <p:spPr>
          <a:xfrm>
            <a:off x="4965192" y="2779776"/>
            <a:ext cx="3776472" cy="859536"/>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0"/>
          <p:cNvSpPr>
            <a:spLocks noGrp="1"/>
          </p:cNvSpPr>
          <p:nvPr>
            <p:ph type="body" sz="quarter" idx="22"/>
          </p:nvPr>
        </p:nvSpPr>
        <p:spPr>
          <a:xfrm>
            <a:off x="4965192" y="4023360"/>
            <a:ext cx="3776472" cy="859536"/>
          </a:xfrm>
        </p:spPr>
        <p:txBody>
          <a:bodyPr/>
          <a:lstStyle>
            <a:lvl1pPr marL="0" indent="0">
              <a:defRPr sz="1800">
                <a:latin typeface="Arial" pitchFamily="34" charset="0"/>
                <a:cs typeface="Arial" pitchFamily="34" charset="0"/>
              </a:defRPr>
            </a:lvl1pPr>
            <a:lvl2pPr>
              <a:buFont typeface="Wingdings" pitchFamily="2" charset="2"/>
              <a:buChar cha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0"/>
          <p:cNvSpPr>
            <a:spLocks noGrp="1"/>
          </p:cNvSpPr>
          <p:nvPr>
            <p:ph type="body" sz="quarter" idx="23"/>
          </p:nvPr>
        </p:nvSpPr>
        <p:spPr>
          <a:xfrm>
            <a:off x="4965192" y="5266944"/>
            <a:ext cx="3776472" cy="859536"/>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71243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ara w/ 2 Chevr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p:cNvSpPr>
            <a:spLocks noGrp="1"/>
          </p:cNvSpPr>
          <p:nvPr>
            <p:ph type="body" sz="quarter" idx="13"/>
          </p:nvPr>
        </p:nvSpPr>
        <p:spPr>
          <a:xfrm>
            <a:off x="393192" y="2852928"/>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p>
        </p:txBody>
      </p:sp>
      <p:sp>
        <p:nvSpPr>
          <p:cNvPr id="6" name="Text Placeholder 10"/>
          <p:cNvSpPr>
            <a:spLocks noGrp="1"/>
          </p:cNvSpPr>
          <p:nvPr>
            <p:ph type="body" sz="quarter" idx="14"/>
          </p:nvPr>
        </p:nvSpPr>
        <p:spPr>
          <a:xfrm>
            <a:off x="4562856" y="2852928"/>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p:txBody>
      </p:sp>
    </p:spTree>
    <p:extLst>
      <p:ext uri="{BB962C8B-B14F-4D97-AF65-F5344CB8AC3E}">
        <p14:creationId xmlns:p14="http://schemas.microsoft.com/office/powerpoint/2010/main" val="417669969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2336" y="3200400"/>
            <a:ext cx="4169664" cy="3090672"/>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4736592" y="3200400"/>
            <a:ext cx="4005072" cy="3090672"/>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169953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text slide (full page w/2 col.)">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402336" y="2185416"/>
            <a:ext cx="4005072" cy="41056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5513" y="2187194"/>
            <a:ext cx="4005072" cy="41056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1434"/>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4562856" y="1828800"/>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10"/>
          <p:cNvSpPr>
            <a:spLocks noGrp="1"/>
          </p:cNvSpPr>
          <p:nvPr>
            <p:ph type="body" sz="quarter" idx="15"/>
          </p:nvPr>
        </p:nvSpPr>
        <p:spPr>
          <a:xfrm>
            <a:off x="402336" y="4251960"/>
            <a:ext cx="8339328" cy="204825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7147381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7" name="Text Placeholder 10"/>
          <p:cNvSpPr>
            <a:spLocks noGrp="1"/>
          </p:cNvSpPr>
          <p:nvPr>
            <p:ph type="body" sz="quarter" idx="16"/>
          </p:nvPr>
        </p:nvSpPr>
        <p:spPr>
          <a:xfrm>
            <a:off x="2478024"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0"/>
          <p:cNvSpPr>
            <a:spLocks noGrp="1"/>
          </p:cNvSpPr>
          <p:nvPr>
            <p:ph type="body" sz="quarter" idx="17"/>
          </p:nvPr>
        </p:nvSpPr>
        <p:spPr>
          <a:xfrm>
            <a:off x="4562856"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p:cNvSpPr>
            <a:spLocks noGrp="1"/>
          </p:cNvSpPr>
          <p:nvPr>
            <p:ph type="body" sz="quarter" idx="18"/>
          </p:nvPr>
        </p:nvSpPr>
        <p:spPr>
          <a:xfrm>
            <a:off x="6647688"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15"/>
          </p:nvPr>
        </p:nvSpPr>
        <p:spPr>
          <a:xfrm>
            <a:off x="402336" y="4251960"/>
            <a:ext cx="8339328" cy="204825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4519789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8" name="Text Placeholder 10"/>
          <p:cNvSpPr>
            <a:spLocks noGrp="1"/>
          </p:cNvSpPr>
          <p:nvPr>
            <p:ph type="body" sz="quarter" idx="16"/>
          </p:nvPr>
        </p:nvSpPr>
        <p:spPr>
          <a:xfrm>
            <a:off x="3172968"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p:cNvSpPr>
            <a:spLocks noGrp="1"/>
          </p:cNvSpPr>
          <p:nvPr>
            <p:ph type="body" sz="quarter" idx="17"/>
          </p:nvPr>
        </p:nvSpPr>
        <p:spPr>
          <a:xfrm>
            <a:off x="5961888"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18"/>
          </p:nvPr>
        </p:nvSpPr>
        <p:spPr>
          <a:xfrm>
            <a:off x="402336" y="4242816"/>
            <a:ext cx="4005072" cy="20482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9"/>
          </p:nvPr>
        </p:nvSpPr>
        <p:spPr>
          <a:xfrm>
            <a:off x="4727448" y="4242816"/>
            <a:ext cx="4005072" cy="20482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837325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01906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s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460857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8" name="Chart Placeholder 7"/>
          <p:cNvSpPr>
            <a:spLocks noGrp="1"/>
          </p:cNvSpPr>
          <p:nvPr>
            <p:ph type="chart" sz="quarter" idx="15"/>
          </p:nvPr>
        </p:nvSpPr>
        <p:spPr>
          <a:xfrm>
            <a:off x="393192" y="1728216"/>
            <a:ext cx="3968496" cy="3986784"/>
          </a:xfrm>
        </p:spPr>
        <p:txBody>
          <a:bodyPr/>
          <a:lstStyle>
            <a:lvl1pPr>
              <a:buNone/>
              <a:defRPr/>
            </a:lvl1pPr>
          </a:lstStyle>
          <a:p>
            <a:pPr lvl="0"/>
            <a:r>
              <a:rPr lang="en-US" noProof="0" dirty="0"/>
              <a:t>Click icon to add chart</a:t>
            </a:r>
          </a:p>
        </p:txBody>
      </p:sp>
    </p:spTree>
    <p:extLst>
      <p:ext uri="{BB962C8B-B14F-4D97-AF65-F5344CB8AC3E}">
        <p14:creationId xmlns:p14="http://schemas.microsoft.com/office/powerpoint/2010/main" val="318407023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s (top)">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00050" y="5056632"/>
            <a:ext cx="8341614" cy="1243584"/>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8" name="Chart Placeholder 7"/>
          <p:cNvSpPr>
            <a:spLocks noGrp="1"/>
          </p:cNvSpPr>
          <p:nvPr>
            <p:ph type="chart" sz="quarter" idx="15"/>
          </p:nvPr>
        </p:nvSpPr>
        <p:spPr>
          <a:xfrm>
            <a:off x="438912" y="1197864"/>
            <a:ext cx="8275320" cy="3383280"/>
          </a:xfrm>
        </p:spPr>
        <p:txBody>
          <a:bodyPr/>
          <a:lstStyle>
            <a:lvl1pPr>
              <a:buNone/>
              <a:defRPr/>
            </a:lvl1pPr>
          </a:lstStyle>
          <a:p>
            <a:pPr lvl="0"/>
            <a:r>
              <a:rPr lang="en-US" noProof="0" dirty="0"/>
              <a:t>Click icon to add chart</a:t>
            </a:r>
          </a:p>
        </p:txBody>
      </p:sp>
    </p:spTree>
    <p:extLst>
      <p:ext uri="{BB962C8B-B14F-4D97-AF65-F5344CB8AC3E}">
        <p14:creationId xmlns:p14="http://schemas.microsoft.com/office/powerpoint/2010/main" val="348358443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5" name="Text Placeholder 4"/>
          <p:cNvSpPr>
            <a:spLocks noGrp="1"/>
          </p:cNvSpPr>
          <p:nvPr>
            <p:ph type="body" sz="quarter" idx="10"/>
          </p:nvPr>
        </p:nvSpPr>
        <p:spPr>
          <a:xfrm>
            <a:off x="400050" y="1155700"/>
            <a:ext cx="8337550" cy="5137150"/>
          </a:xfrm>
        </p:spPr>
        <p:txBody>
          <a:bodyPr/>
          <a:lstStyle/>
          <a:p>
            <a:pPr lvl="0"/>
            <a:r>
              <a:rPr lang="en-US"/>
              <a:t>Click to edit Master text styles</a:t>
            </a:r>
          </a:p>
        </p:txBody>
      </p:sp>
    </p:spTree>
    <p:extLst>
      <p:ext uri="{BB962C8B-B14F-4D97-AF65-F5344CB8AC3E}">
        <p14:creationId xmlns:p14="http://schemas.microsoft.com/office/powerpoint/2010/main" val="335978600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2336" y="3044952"/>
            <a:ext cx="4005072" cy="3246120"/>
          </a:xfrm>
        </p:spPr>
        <p:txBody>
          <a:bodyPr/>
          <a:lstStyle>
            <a:lvl1pPr marL="0" indent="0">
              <a:defRPr sz="2000">
                <a:solidFill>
                  <a:schemeClr val="tx1"/>
                </a:solidFill>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4736592" y="3044952"/>
            <a:ext cx="4005072" cy="3246120"/>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639292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295952177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407988"/>
            <a:ext cx="8337550" cy="365125"/>
          </a:xfrm>
        </p:spPr>
        <p:txBody>
          <a:bodyPr/>
          <a:lstStyle>
            <a:lvl1pPr>
              <a:defRPr sz="2400"/>
            </a:lvl1pPr>
          </a:lstStyle>
          <a:p>
            <a:r>
              <a:rPr lang="en-US"/>
              <a:t>Click to edit Master title style</a:t>
            </a:r>
            <a:endParaRPr lang="en-US" dirty="0"/>
          </a:p>
        </p:txBody>
      </p:sp>
      <p:sp>
        <p:nvSpPr>
          <p:cNvPr id="3" name="Table Placeholder 2"/>
          <p:cNvSpPr>
            <a:spLocks noGrp="1"/>
          </p:cNvSpPr>
          <p:nvPr>
            <p:ph type="tbl" idx="1"/>
          </p:nvPr>
        </p:nvSpPr>
        <p:spPr>
          <a:xfrm>
            <a:off x="400050" y="1154113"/>
            <a:ext cx="8337550" cy="5135562"/>
          </a:xfrm>
        </p:spPr>
        <p:txBody>
          <a:bodyPr/>
          <a:lstStyle/>
          <a:p>
            <a:pPr lvl="0"/>
            <a:r>
              <a:rPr lang="en-US" noProof="0" dirty="0"/>
              <a:t>Click icon to add table</a:t>
            </a:r>
          </a:p>
        </p:txBody>
      </p:sp>
    </p:spTree>
    <p:extLst>
      <p:ext uri="{BB962C8B-B14F-4D97-AF65-F5344CB8AC3E}">
        <p14:creationId xmlns:p14="http://schemas.microsoft.com/office/powerpoint/2010/main" val="16221039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text slide (full page w/2 col. hd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402336" y="2715768"/>
            <a:ext cx="4005072" cy="358444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6592" y="2706624"/>
            <a:ext cx="4005072" cy="358444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HP_223"/>
          <p:cNvSpPr txBox="1">
            <a:spLocks/>
          </p:cNvSpPr>
          <p:nvPr userDrawn="1"/>
        </p:nvSpPr>
        <p:spPr bwMode="auto">
          <a:xfrm>
            <a:off x="3330575" y="1019175"/>
            <a:ext cx="4005263" cy="1193800"/>
          </a:xfrm>
          <a:prstGeom prst="rect">
            <a:avLst/>
          </a:prstGeom>
        </p:spPr>
        <p:txBody>
          <a:bodyPr/>
          <a:lstStyle/>
          <a:p>
            <a:pPr marL="227013" lvl="1" indent="-225425" fontAlgn="base">
              <a:lnSpc>
                <a:spcPct val="106000"/>
              </a:lnSpc>
              <a:spcBef>
                <a:spcPct val="40000"/>
              </a:spcBef>
              <a:spcAft>
                <a:spcPct val="0"/>
              </a:spcAft>
              <a:buClr>
                <a:srgbClr val="000000"/>
              </a:buClr>
              <a:buFont typeface="Wingdings 2" pitchFamily="18" charset="2"/>
              <a:buChar char="¡"/>
              <a:defRPr/>
            </a:pPr>
            <a:r>
              <a:rPr lang="en-US" sz="2000" dirty="0">
                <a:solidFill>
                  <a:srgbClr val="000000"/>
                </a:solidFill>
                <a:cs typeface="Arial" charset="0"/>
              </a:rPr>
              <a:t>Bullet</a:t>
            </a:r>
          </a:p>
          <a:p>
            <a:pPr marL="342900" indent="-342900" fontAlgn="base">
              <a:lnSpc>
                <a:spcPct val="106000"/>
              </a:lnSpc>
              <a:spcBef>
                <a:spcPct val="40000"/>
              </a:spcBef>
              <a:spcAft>
                <a:spcPct val="0"/>
              </a:spcAft>
              <a:buClr>
                <a:srgbClr val="000000"/>
              </a:buClr>
              <a:buSzPct val="80000"/>
              <a:buFont typeface="Wingdings" pitchFamily="2" charset="2"/>
              <a:buNone/>
              <a:defRPr/>
            </a:pPr>
            <a:endParaRPr lang="en-US" sz="2000" dirty="0">
              <a:solidFill>
                <a:srgbClr val="000000"/>
              </a:solidFill>
              <a:cs typeface="Arial" charset="0"/>
            </a:endParaRPr>
          </a:p>
        </p:txBody>
      </p:sp>
    </p:spTree>
    <p:extLst>
      <p:ext uri="{BB962C8B-B14F-4D97-AF65-F5344CB8AC3E}">
        <p14:creationId xmlns:p14="http://schemas.microsoft.com/office/powerpoint/2010/main" val="256320213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5901" y="1485901"/>
            <a:ext cx="4289425" cy="24806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6" y="1485901"/>
            <a:ext cx="4291013" cy="24806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938149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content">
    <p:spTree>
      <p:nvGrpSpPr>
        <p:cNvPr id="1" name=""/>
        <p:cNvGrpSpPr/>
        <p:nvPr/>
      </p:nvGrpSpPr>
      <p:grpSpPr>
        <a:xfrm>
          <a:off x="0" y="0"/>
          <a:ext cx="0" cy="0"/>
          <a:chOff x="0" y="0"/>
          <a:chExt cx="0" cy="0"/>
        </a:xfrm>
      </p:grpSpPr>
      <p:sp>
        <p:nvSpPr>
          <p:cNvPr id="4" name="Line 47"/>
          <p:cNvSpPr>
            <a:spLocks noChangeShapeType="1"/>
          </p:cNvSpPr>
          <p:nvPr userDrawn="1"/>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2776"/>
              </a:solidFill>
              <a:cs typeface="Arial" charset="0"/>
            </a:endParaRPr>
          </a:p>
        </p:txBody>
      </p:sp>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5" name="Text Placeholder 4"/>
          <p:cNvSpPr>
            <a:spLocks noGrp="1"/>
          </p:cNvSpPr>
          <p:nvPr>
            <p:ph type="body" sz="quarter" idx="10"/>
          </p:nvPr>
        </p:nvSpPr>
        <p:spPr>
          <a:xfrm>
            <a:off x="400050" y="1155700"/>
            <a:ext cx="8337550" cy="5137150"/>
          </a:xfrm>
        </p:spPr>
        <p:txBody>
          <a:bodyPr/>
          <a:lstStyle>
            <a:lvl1pPr>
              <a:defRPr sz="2000"/>
            </a:lvl1pPr>
          </a:lstStyle>
          <a:p>
            <a:pPr lvl="0"/>
            <a:r>
              <a:rPr lang="en-US"/>
              <a:t>Click to edit Master text styles</a:t>
            </a:r>
          </a:p>
        </p:txBody>
      </p:sp>
      <p:sp>
        <p:nvSpPr>
          <p:cNvPr id="7" name="Text Box 5"/>
          <p:cNvSpPr txBox="1">
            <a:spLocks noChangeArrowheads="1"/>
          </p:cNvSpPr>
          <p:nvPr userDrawn="1"/>
        </p:nvSpPr>
        <p:spPr bwMode="invGray">
          <a:xfrm>
            <a:off x="4517489" y="6707431"/>
            <a:ext cx="110608" cy="106119"/>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2776"/>
              </a:buClr>
              <a:buSzPct val="65000"/>
              <a:buFont typeface="Wingdings" pitchFamily="2" charset="2"/>
              <a:buNone/>
              <a:defRPr/>
            </a:pPr>
            <a:fld id="{E89F17DF-7329-4B49-A4AE-A64E3CE0CA1B}" type="slidenum">
              <a:rPr lang="en-US" sz="700" smtClean="0">
                <a:solidFill>
                  <a:srgbClr val="002776"/>
                </a:solidFill>
                <a:cs typeface="Arial" charset="0"/>
              </a:rPr>
              <a:pPr algn="ctr" eaLnBrk="0" fontAlgn="base" hangingPunct="0">
                <a:lnSpc>
                  <a:spcPct val="106000"/>
                </a:lnSpc>
                <a:spcBef>
                  <a:spcPct val="0"/>
                </a:spcBef>
                <a:spcAft>
                  <a:spcPct val="0"/>
                </a:spcAft>
                <a:buClr>
                  <a:srgbClr val="002776"/>
                </a:buClr>
                <a:buSzPct val="65000"/>
                <a:buFont typeface="Wingdings" pitchFamily="2" charset="2"/>
                <a:buNone/>
                <a:defRPr/>
              </a:pPr>
              <a:t>‹#›</a:t>
            </a:fld>
            <a:endParaRPr lang="en-US" sz="1200" dirty="0">
              <a:solidFill>
                <a:srgbClr val="002776"/>
              </a:solidFill>
              <a:cs typeface="Arial" charset="0"/>
            </a:endParaRPr>
          </a:p>
        </p:txBody>
      </p:sp>
      <p:pic>
        <p:nvPicPr>
          <p:cNvPr id="6" name="Picture 5" descr="DEL_PRI_RGB"/>
          <p:cNvPicPr>
            <a:picLocks noChangeArrowheads="1"/>
          </p:cNvPicPr>
          <p:nvPr userDrawn="1"/>
        </p:nvPicPr>
        <p:blipFill>
          <a:blip r:embed="rId2" cstate="print"/>
          <a:srcRect l="7785" t="27351" r="9871" b="25598"/>
          <a:stretch>
            <a:fillRect/>
          </a:stretch>
        </p:blipFill>
        <p:spPr bwMode="auto">
          <a:xfrm>
            <a:off x="287149" y="6529961"/>
            <a:ext cx="1084451" cy="239271"/>
          </a:xfrm>
          <a:prstGeom prst="rect">
            <a:avLst/>
          </a:prstGeom>
          <a:noFill/>
          <a:ln w="9525">
            <a:noFill/>
            <a:miter lim="800000"/>
            <a:headEnd/>
            <a:tailEnd/>
          </a:ln>
        </p:spPr>
      </p:pic>
    </p:spTree>
    <p:extLst>
      <p:ext uri="{BB962C8B-B14F-4D97-AF65-F5344CB8AC3E}">
        <p14:creationId xmlns:p14="http://schemas.microsoft.com/office/powerpoint/2010/main" val="21360678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notes">
    <p:spTree>
      <p:nvGrpSpPr>
        <p:cNvPr id="1" name=""/>
        <p:cNvGrpSpPr/>
        <p:nvPr/>
      </p:nvGrpSpPr>
      <p:grpSpPr>
        <a:xfrm>
          <a:off x="0" y="0"/>
          <a:ext cx="0" cy="0"/>
          <a:chOff x="0" y="0"/>
          <a:chExt cx="0" cy="0"/>
        </a:xfrm>
      </p:grpSpPr>
      <p:sp>
        <p:nvSpPr>
          <p:cNvPr id="4" name="Line 47"/>
          <p:cNvSpPr>
            <a:spLocks noChangeShapeType="1"/>
          </p:cNvSpPr>
          <p:nvPr userDrawn="1"/>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2776"/>
              </a:solidFill>
              <a:cs typeface="Arial" charset="0"/>
            </a:endParaRPr>
          </a:p>
        </p:txBody>
      </p:sp>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5" name="Text Placeholder 4"/>
          <p:cNvSpPr>
            <a:spLocks noGrp="1"/>
          </p:cNvSpPr>
          <p:nvPr>
            <p:ph type="body" sz="quarter" idx="10"/>
          </p:nvPr>
        </p:nvSpPr>
        <p:spPr>
          <a:xfrm>
            <a:off x="400050" y="964306"/>
            <a:ext cx="8337550" cy="364763"/>
          </a:xfrm>
        </p:spPr>
        <p:txBody>
          <a:bodyPr/>
          <a:lstStyle>
            <a:lvl1pPr>
              <a:defRPr sz="2000"/>
            </a:lvl1pPr>
          </a:lstStyle>
          <a:p>
            <a:pPr lvl="0"/>
            <a:r>
              <a:rPr lang="en-US" dirty="0"/>
              <a:t>Click to edit Master text styles</a:t>
            </a:r>
          </a:p>
        </p:txBody>
      </p:sp>
      <p:sp>
        <p:nvSpPr>
          <p:cNvPr id="7" name="Text Box 5"/>
          <p:cNvSpPr txBox="1">
            <a:spLocks noChangeArrowheads="1"/>
          </p:cNvSpPr>
          <p:nvPr userDrawn="1"/>
        </p:nvSpPr>
        <p:spPr bwMode="invGray">
          <a:xfrm>
            <a:off x="4517489" y="6707431"/>
            <a:ext cx="110608" cy="106119"/>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2776"/>
              </a:buClr>
              <a:buSzPct val="65000"/>
              <a:buFont typeface="Wingdings" pitchFamily="2" charset="2"/>
              <a:buNone/>
              <a:defRPr/>
            </a:pPr>
            <a:fld id="{E89F17DF-7329-4B49-A4AE-A64E3CE0CA1B}" type="slidenum">
              <a:rPr lang="en-US" sz="700" smtClean="0">
                <a:solidFill>
                  <a:srgbClr val="002776"/>
                </a:solidFill>
                <a:cs typeface="Arial" charset="0"/>
              </a:rPr>
              <a:pPr algn="ctr" eaLnBrk="0" fontAlgn="base" hangingPunct="0">
                <a:lnSpc>
                  <a:spcPct val="106000"/>
                </a:lnSpc>
                <a:spcBef>
                  <a:spcPct val="0"/>
                </a:spcBef>
                <a:spcAft>
                  <a:spcPct val="0"/>
                </a:spcAft>
                <a:buClr>
                  <a:srgbClr val="002776"/>
                </a:buClr>
                <a:buSzPct val="65000"/>
                <a:buFont typeface="Wingdings" pitchFamily="2" charset="2"/>
                <a:buNone/>
                <a:defRPr/>
              </a:pPr>
              <a:t>‹#›</a:t>
            </a:fld>
            <a:endParaRPr lang="en-US" sz="700" dirty="0">
              <a:solidFill>
                <a:srgbClr val="002776"/>
              </a:solidFill>
              <a:cs typeface="Arial" charset="0"/>
            </a:endParaRPr>
          </a:p>
        </p:txBody>
      </p:sp>
      <p:cxnSp>
        <p:nvCxnSpPr>
          <p:cNvPr id="9" name="Straight Connector 8"/>
          <p:cNvCxnSpPr/>
          <p:nvPr userDrawn="1"/>
        </p:nvCxnSpPr>
        <p:spPr bwMode="auto">
          <a:xfrm>
            <a:off x="400050" y="2356878"/>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0" name="Straight Connector 9"/>
          <p:cNvCxnSpPr/>
          <p:nvPr userDrawn="1"/>
        </p:nvCxnSpPr>
        <p:spPr bwMode="auto">
          <a:xfrm>
            <a:off x="400050" y="2853064"/>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1" name="Straight Connector 10"/>
          <p:cNvCxnSpPr/>
          <p:nvPr userDrawn="1"/>
        </p:nvCxnSpPr>
        <p:spPr bwMode="auto">
          <a:xfrm>
            <a:off x="400050" y="3349250"/>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2" name="Straight Connector 11"/>
          <p:cNvCxnSpPr/>
          <p:nvPr userDrawn="1"/>
        </p:nvCxnSpPr>
        <p:spPr bwMode="auto">
          <a:xfrm>
            <a:off x="400050" y="3845436"/>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3" name="Straight Connector 12"/>
          <p:cNvCxnSpPr/>
          <p:nvPr userDrawn="1"/>
        </p:nvCxnSpPr>
        <p:spPr bwMode="auto">
          <a:xfrm>
            <a:off x="400050" y="4341622"/>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4" name="Straight Connector 13"/>
          <p:cNvCxnSpPr/>
          <p:nvPr userDrawn="1"/>
        </p:nvCxnSpPr>
        <p:spPr bwMode="auto">
          <a:xfrm>
            <a:off x="400050" y="4837808"/>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5" name="Straight Connector 14"/>
          <p:cNvCxnSpPr/>
          <p:nvPr userDrawn="1"/>
        </p:nvCxnSpPr>
        <p:spPr bwMode="auto">
          <a:xfrm>
            <a:off x="400050" y="5333994"/>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6" name="Straight Connector 15"/>
          <p:cNvCxnSpPr/>
          <p:nvPr userDrawn="1"/>
        </p:nvCxnSpPr>
        <p:spPr bwMode="auto">
          <a:xfrm>
            <a:off x="400050" y="5830180"/>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7" name="Straight Connector 16"/>
          <p:cNvCxnSpPr/>
          <p:nvPr userDrawn="1"/>
        </p:nvCxnSpPr>
        <p:spPr bwMode="auto">
          <a:xfrm>
            <a:off x="400050" y="6326366"/>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sp>
        <p:nvSpPr>
          <p:cNvPr id="19" name="TextBox 18"/>
          <p:cNvSpPr txBox="1"/>
          <p:nvPr userDrawn="1"/>
        </p:nvSpPr>
        <p:spPr bwMode="auto">
          <a:xfrm>
            <a:off x="400050" y="1639220"/>
            <a:ext cx="8330184" cy="260969"/>
          </a:xfrm>
          <a:prstGeom prst="rect">
            <a:avLst/>
          </a:prstGeom>
        </p:spPr>
        <p:txBody>
          <a:bodyPr wrap="square" lIns="0" tIns="0" rIns="0" bIns="0" rtlCol="0">
            <a:spAutoFit/>
          </a:bodyPr>
          <a:lstStyle/>
          <a:p>
            <a:pPr marL="227013" indent="-225425" fontAlgn="base">
              <a:lnSpc>
                <a:spcPct val="106000"/>
              </a:lnSpc>
              <a:spcBef>
                <a:spcPct val="40000"/>
              </a:spcBef>
              <a:spcAft>
                <a:spcPct val="0"/>
              </a:spcAft>
              <a:buClr>
                <a:srgbClr val="000000"/>
              </a:buClr>
              <a:buFont typeface="Wingdings 2" pitchFamily="18" charset="2"/>
              <a:buNone/>
            </a:pPr>
            <a:r>
              <a:rPr lang="en-US" sz="1600" dirty="0">
                <a:solidFill>
                  <a:srgbClr val="002776"/>
                </a:solidFill>
                <a:cs typeface="Arial" charset="0"/>
              </a:rPr>
              <a:t>Notes:</a:t>
            </a:r>
          </a:p>
        </p:txBody>
      </p:sp>
      <p:pic>
        <p:nvPicPr>
          <p:cNvPr id="18" name="Picture 17" descr="DEL_PRI_RGB"/>
          <p:cNvPicPr>
            <a:picLocks noChangeArrowheads="1"/>
          </p:cNvPicPr>
          <p:nvPr userDrawn="1"/>
        </p:nvPicPr>
        <p:blipFill>
          <a:blip r:embed="rId2" cstate="print"/>
          <a:srcRect l="7785" t="27351" r="9871" b="25598"/>
          <a:stretch>
            <a:fillRect/>
          </a:stretch>
        </p:blipFill>
        <p:spPr bwMode="auto">
          <a:xfrm>
            <a:off x="287149" y="6529961"/>
            <a:ext cx="1084451" cy="239271"/>
          </a:xfrm>
          <a:prstGeom prst="rect">
            <a:avLst/>
          </a:prstGeom>
          <a:noFill/>
          <a:ln w="9525">
            <a:noFill/>
            <a:miter lim="800000"/>
            <a:headEnd/>
            <a:tailEnd/>
          </a:ln>
        </p:spPr>
      </p:pic>
    </p:spTree>
    <p:extLst>
      <p:ext uri="{BB962C8B-B14F-4D97-AF65-F5344CB8AC3E}">
        <p14:creationId xmlns:p14="http://schemas.microsoft.com/office/powerpoint/2010/main" val="13032393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06400" y="1155700"/>
            <a:ext cx="8339328" cy="5138928"/>
          </a:xfrm>
        </p:spPr>
        <p:txBody>
          <a:bodyPr/>
          <a:lstStyle>
            <a:lvl1pPr>
              <a:buNone/>
              <a:defRPr/>
            </a:lvl1pPr>
            <a:lvl2pPr>
              <a:buFont typeface="Arial" pitchFamily="34" charset="0"/>
              <a:buChar char="•"/>
              <a:defRPr/>
            </a:lvl2pPr>
            <a:lvl3pPr>
              <a:defRPr sz="1800"/>
            </a:lvl3pPr>
            <a:lvl4pPr>
              <a:defRPr sz="18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sz="2400"/>
            </a:lvl1pPr>
          </a:lstStyle>
          <a:p>
            <a:r>
              <a:rPr lang="en-US" dirty="0"/>
              <a:t>Click to edit Master title style</a:t>
            </a:r>
          </a:p>
        </p:txBody>
      </p:sp>
      <p:pic>
        <p:nvPicPr>
          <p:cNvPr id="4" name="Picture 3" descr="DEL_PRI_RGB"/>
          <p:cNvPicPr>
            <a:picLocks noChangeArrowheads="1"/>
          </p:cNvPicPr>
          <p:nvPr userDrawn="1"/>
        </p:nvPicPr>
        <p:blipFill>
          <a:blip r:embed="rId2" cstate="print"/>
          <a:srcRect l="7785" t="27351" r="9871" b="25598"/>
          <a:stretch>
            <a:fillRect/>
          </a:stretch>
        </p:blipFill>
        <p:spPr bwMode="auto">
          <a:xfrm>
            <a:off x="287149" y="6529961"/>
            <a:ext cx="1084451" cy="239271"/>
          </a:xfrm>
          <a:prstGeom prst="rect">
            <a:avLst/>
          </a:prstGeom>
          <a:noFill/>
          <a:ln w="9525">
            <a:noFill/>
            <a:miter lim="800000"/>
            <a:headEnd/>
            <a:tailEnd/>
          </a:ln>
        </p:spPr>
      </p:pic>
    </p:spTree>
    <p:extLst>
      <p:ext uri="{BB962C8B-B14F-4D97-AF65-F5344CB8AC3E}">
        <p14:creationId xmlns:p14="http://schemas.microsoft.com/office/powerpoint/2010/main" val="985126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2" descr="X:\_CA_CalSTRS PAS Demo_071510\Graphics\Images\86488331.jpg"/>
          <p:cNvPicPr>
            <a:picLocks noChangeAspect="1" noChangeArrowheads="1"/>
          </p:cNvPicPr>
          <p:nvPr userDrawn="1"/>
        </p:nvPicPr>
        <p:blipFill>
          <a:blip r:embed="rId2" cstate="print"/>
          <a:srcRect l="21945" r="19053" b="33593"/>
          <a:stretch>
            <a:fillRect/>
          </a:stretch>
        </p:blipFill>
        <p:spPr bwMode="auto">
          <a:xfrm>
            <a:off x="-1" y="0"/>
            <a:ext cx="9144001" cy="6858000"/>
          </a:xfrm>
          <a:prstGeom prst="rect">
            <a:avLst/>
          </a:prstGeom>
          <a:noFill/>
        </p:spPr>
      </p:pic>
      <p:sp>
        <p:nvSpPr>
          <p:cNvPr id="11" name="Title 10"/>
          <p:cNvSpPr>
            <a:spLocks noGrp="1"/>
          </p:cNvSpPr>
          <p:nvPr>
            <p:ph type="title"/>
          </p:nvPr>
        </p:nvSpPr>
        <p:spPr>
          <a:xfrm>
            <a:off x="400050" y="5887132"/>
            <a:ext cx="8337550" cy="790116"/>
          </a:xfrm>
        </p:spPr>
        <p:txBody>
          <a:bodyPr anchor="ctr"/>
          <a:lstStyle>
            <a:lvl1pPr algn="ctr">
              <a:defRPr sz="4800" b="0">
                <a:effectLst>
                  <a:outerShdw blurRad="50800" dist="38100" dir="2700000" algn="tl" rotWithShape="0">
                    <a:prstClr val="black">
                      <a:alpha val="40000"/>
                    </a:prstClr>
                  </a:outerShdw>
                </a:effectLst>
                <a:latin typeface="Times New Roman" pitchFamily="18" charset="0"/>
                <a:cs typeface="Times New Roman" pitchFamily="18" charset="0"/>
              </a:defRPr>
            </a:lvl1pPr>
          </a:lstStyle>
          <a:p>
            <a:r>
              <a:rPr lang="en-US" dirty="0"/>
              <a:t>Click to edit Master title style</a:t>
            </a:r>
          </a:p>
        </p:txBody>
      </p:sp>
      <p:sp>
        <p:nvSpPr>
          <p:cNvPr id="12" name="TextBox 3"/>
          <p:cNvSpPr txBox="1">
            <a:spLocks noChangeArrowheads="1"/>
          </p:cNvSpPr>
          <p:nvPr userDrawn="1"/>
        </p:nvSpPr>
        <p:spPr bwMode="auto">
          <a:xfrm>
            <a:off x="457199" y="1988104"/>
            <a:ext cx="8339328" cy="2185214"/>
          </a:xfrm>
          <a:prstGeom prst="rect">
            <a:avLst/>
          </a:prstGeom>
          <a:noFill/>
          <a:ln w="9525">
            <a:noFill/>
            <a:miter lim="800000"/>
            <a:headEnd/>
            <a:tailEnd/>
          </a:ln>
        </p:spPr>
        <p:txBody>
          <a:bodyPr wrap="square" lIns="0" tIns="0" rIns="0" bIns="0">
            <a:spAutoFit/>
          </a:bodyPr>
          <a:lstStyle/>
          <a:p>
            <a:pPr indent="1588" fontAlgn="base">
              <a:spcBef>
                <a:spcPts val="1800"/>
              </a:spcBef>
              <a:spcAft>
                <a:spcPct val="0"/>
              </a:spcAft>
              <a:buFont typeface="+mj-lt"/>
              <a:buNone/>
            </a:pPr>
            <a:r>
              <a:rPr lang="en-US" sz="2800" dirty="0">
                <a:solidFill>
                  <a:srgbClr val="FFFFFF"/>
                </a:solidFill>
                <a:latin typeface="Times New Roman" pitchFamily="18" charset="0"/>
                <a:cs typeface="Times New Roman" pitchFamily="18" charset="0"/>
              </a:rPr>
              <a:t>Embedded best practices give you a head start</a:t>
            </a:r>
          </a:p>
          <a:p>
            <a:pPr indent="1588" fontAlgn="base">
              <a:spcBef>
                <a:spcPts val="1800"/>
              </a:spcBef>
              <a:spcAft>
                <a:spcPct val="0"/>
              </a:spcAft>
              <a:buFont typeface="+mj-lt"/>
              <a:buNone/>
              <a:defRPr/>
            </a:pPr>
            <a:r>
              <a:rPr lang="en-US" sz="2800" dirty="0">
                <a:solidFill>
                  <a:srgbClr val="FFFFFF"/>
                </a:solidFill>
                <a:latin typeface="Times New Roman" pitchFamily="18" charset="0"/>
                <a:cs typeface="Times New Roman" pitchFamily="18" charset="0"/>
              </a:rPr>
              <a:t>Internet-based self service capability of DPAS drives greater savings of time and money</a:t>
            </a:r>
          </a:p>
          <a:p>
            <a:pPr indent="1588" fontAlgn="base">
              <a:spcBef>
                <a:spcPts val="1800"/>
              </a:spcBef>
              <a:spcAft>
                <a:spcPct val="0"/>
              </a:spcAft>
              <a:buFont typeface="+mj-lt"/>
              <a:buNone/>
              <a:defRPr/>
            </a:pPr>
            <a:r>
              <a:rPr lang="en-US" sz="2800" dirty="0">
                <a:solidFill>
                  <a:srgbClr val="FFFFFF"/>
                </a:solidFill>
                <a:latin typeface="Times New Roman" pitchFamily="18" charset="0"/>
                <a:cs typeface="Times New Roman" pitchFamily="18" charset="0"/>
              </a:rPr>
              <a:t>DPAS is the lower risk, proven solution</a:t>
            </a:r>
          </a:p>
        </p:txBody>
      </p:sp>
      <p:sp>
        <p:nvSpPr>
          <p:cNvPr id="13" name="Text Box 5"/>
          <p:cNvSpPr txBox="1">
            <a:spLocks noChangeArrowheads="1"/>
          </p:cNvSpPr>
          <p:nvPr userDrawn="1"/>
        </p:nvSpPr>
        <p:spPr bwMode="auto">
          <a:xfrm>
            <a:off x="457199" y="1008143"/>
            <a:ext cx="8293395" cy="430887"/>
          </a:xfrm>
          <a:prstGeom prst="rect">
            <a:avLst/>
          </a:prstGeom>
          <a:noFill/>
          <a:ln w="9525">
            <a:noFill/>
            <a:miter lim="800000"/>
            <a:headEnd/>
            <a:tailEnd/>
          </a:ln>
        </p:spPr>
        <p:txBody>
          <a:bodyPr wrap="square" lIns="0" tIns="0" rIns="0" bIns="0">
            <a:spAutoFit/>
          </a:bodyPr>
          <a:lstStyle/>
          <a:p>
            <a:pPr fontAlgn="base">
              <a:spcBef>
                <a:spcPct val="50000"/>
              </a:spcBef>
              <a:spcAft>
                <a:spcPct val="0"/>
              </a:spcAft>
            </a:pPr>
            <a:r>
              <a:rPr lang="en-US" sz="2800" dirty="0">
                <a:solidFill>
                  <a:srgbClr val="94D400"/>
                </a:solidFill>
                <a:latin typeface="Times New Roman" pitchFamily="18" charset="0"/>
                <a:cs typeface="Times New Roman" pitchFamily="18" charset="0"/>
              </a:rPr>
              <a:t>Understanding </a:t>
            </a:r>
            <a:r>
              <a:rPr lang="en-US" sz="2800" dirty="0">
                <a:solidFill>
                  <a:srgbClr val="FFFFFF"/>
                </a:solidFill>
                <a:latin typeface="Times New Roman" pitchFamily="18" charset="0"/>
                <a:cs typeface="Times New Roman" pitchFamily="18" charset="0"/>
              </a:rPr>
              <a:t>+</a:t>
            </a:r>
            <a:r>
              <a:rPr lang="en-US" sz="2800" dirty="0">
                <a:solidFill>
                  <a:srgbClr val="94D400"/>
                </a:solidFill>
                <a:latin typeface="Times New Roman" pitchFamily="18" charset="0"/>
                <a:cs typeface="Times New Roman" pitchFamily="18" charset="0"/>
              </a:rPr>
              <a:t> System </a:t>
            </a:r>
            <a:r>
              <a:rPr lang="en-US" sz="2800" dirty="0">
                <a:solidFill>
                  <a:srgbClr val="FFFFFF"/>
                </a:solidFill>
                <a:latin typeface="Times New Roman" pitchFamily="18" charset="0"/>
                <a:cs typeface="Times New Roman" pitchFamily="18" charset="0"/>
              </a:rPr>
              <a:t>+</a:t>
            </a:r>
            <a:r>
              <a:rPr lang="en-US" sz="2800" dirty="0">
                <a:solidFill>
                  <a:srgbClr val="94D400"/>
                </a:solidFill>
                <a:latin typeface="Times New Roman" pitchFamily="18" charset="0"/>
                <a:cs typeface="Times New Roman" pitchFamily="18" charset="0"/>
              </a:rPr>
              <a:t> Experience </a:t>
            </a:r>
            <a:r>
              <a:rPr lang="en-US" sz="2800" dirty="0">
                <a:solidFill>
                  <a:srgbClr val="FFFFFF"/>
                </a:solidFill>
                <a:latin typeface="Times New Roman" pitchFamily="18" charset="0"/>
                <a:cs typeface="Times New Roman" pitchFamily="18" charset="0"/>
              </a:rPr>
              <a:t>=</a:t>
            </a:r>
            <a:r>
              <a:rPr lang="en-US" sz="2800" dirty="0">
                <a:solidFill>
                  <a:srgbClr val="94D400"/>
                </a:solidFill>
                <a:latin typeface="Times New Roman" pitchFamily="18" charset="0"/>
                <a:cs typeface="Times New Roman" pitchFamily="18" charset="0"/>
              </a:rPr>
              <a:t> Right Solution </a:t>
            </a:r>
          </a:p>
        </p:txBody>
      </p:sp>
      <p:pic>
        <p:nvPicPr>
          <p:cNvPr id="54273" name="Picture 1" descr="I:\Graphics Repository\Logos\Deloitte\Deloitte\DEL_COL_REV.png"/>
          <p:cNvPicPr>
            <a:picLocks noChangeAspect="1" noChangeArrowheads="1"/>
          </p:cNvPicPr>
          <p:nvPr userDrawn="1"/>
        </p:nvPicPr>
        <p:blipFill>
          <a:blip r:embed="rId3" cstate="print"/>
          <a:srcRect/>
          <a:stretch>
            <a:fillRect/>
          </a:stretch>
        </p:blipFill>
        <p:spPr bwMode="auto">
          <a:xfrm>
            <a:off x="457199" y="285394"/>
            <a:ext cx="1448117" cy="269596"/>
          </a:xfrm>
          <a:prstGeom prst="rect">
            <a:avLst/>
          </a:prstGeom>
          <a:noFill/>
        </p:spPr>
      </p:pic>
    </p:spTree>
    <p:extLst>
      <p:ext uri="{BB962C8B-B14F-4D97-AF65-F5344CB8AC3E}">
        <p14:creationId xmlns:p14="http://schemas.microsoft.com/office/powerpoint/2010/main" val="18090776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F9694723-4F90-49D6-A732-7A652D4305A1}" type="datetimeFigureOut">
              <a:rPr lang="en-US" sz="2400" smtClean="0">
                <a:solidFill>
                  <a:srgbClr val="002776"/>
                </a:solidFill>
                <a:cs typeface="Arial" charset="0"/>
              </a:rPr>
              <a:pPr fontAlgn="base">
                <a:spcBef>
                  <a:spcPct val="0"/>
                </a:spcBef>
                <a:spcAft>
                  <a:spcPct val="0"/>
                </a:spcAft>
              </a:pPr>
              <a:t>7/19/2017</a:t>
            </a:fld>
            <a:endParaRPr lang="en-US" sz="2400" dirty="0">
              <a:solidFill>
                <a:srgbClr val="002776"/>
              </a:solidFill>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sz="2400" dirty="0">
              <a:solidFill>
                <a:srgbClr val="002776"/>
              </a:solidFill>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DC080777-8818-4733-A6A3-78D8FA881441}" type="slidenum">
              <a:rPr lang="en-US" sz="2400" smtClean="0">
                <a:solidFill>
                  <a:srgbClr val="002776"/>
                </a:solidFill>
                <a:cs typeface="Arial" charset="0"/>
              </a:rPr>
              <a:pPr fontAlgn="base">
                <a:spcBef>
                  <a:spcPct val="0"/>
                </a:spcBef>
                <a:spcAft>
                  <a:spcPct val="0"/>
                </a:spcAft>
              </a:pPr>
              <a:t>‹#›</a:t>
            </a:fld>
            <a:endParaRPr lang="en-US" sz="2400" dirty="0">
              <a:solidFill>
                <a:srgbClr val="002776"/>
              </a:solidFill>
              <a:cs typeface="Arial" charset="0"/>
            </a:endParaRPr>
          </a:p>
        </p:txBody>
      </p:sp>
    </p:spTree>
    <p:extLst>
      <p:ext uri="{BB962C8B-B14F-4D97-AF65-F5344CB8AC3E}">
        <p14:creationId xmlns:p14="http://schemas.microsoft.com/office/powerpoint/2010/main" val="15320732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585788" y="776288"/>
            <a:ext cx="7972425" cy="4795837"/>
          </a:xfrm>
          <a:prstGeom prst="rect">
            <a:avLst/>
          </a:prstGeom>
          <a:solidFill>
            <a:schemeClr val="bg1"/>
          </a:solidFill>
          <a:ln w="19050" algn="ctr">
            <a:solidFill>
              <a:schemeClr val="accent1"/>
            </a:solidFill>
            <a:miter lim="800000"/>
            <a:headEnd/>
            <a:tailEnd/>
          </a:ln>
          <a:effectLst/>
        </p:spPr>
        <p:txBody>
          <a:bodyPr lIns="90000" tIns="90000" rIns="90000" bIns="90000" anchor="ctr"/>
          <a:lstStyle/>
          <a:p>
            <a:pPr marL="119063" indent="-119063" eaLnBrk="0" fontAlgn="base" hangingPunct="0">
              <a:spcBef>
                <a:spcPct val="50000"/>
              </a:spcBef>
              <a:spcAft>
                <a:spcPct val="0"/>
              </a:spcAft>
              <a:defRPr/>
            </a:pPr>
            <a:endParaRPr lang="en-US" sz="1100" b="1" dirty="0">
              <a:solidFill>
                <a:srgbClr val="000000"/>
              </a:solidFill>
            </a:endParaRPr>
          </a:p>
        </p:txBody>
      </p:sp>
      <p:pic>
        <p:nvPicPr>
          <p:cNvPr id="5" name="Picture 93" descr="LLP logo with big space copy"/>
          <p:cNvPicPr>
            <a:picLocks noChangeAspect="1" noChangeArrowheads="1"/>
          </p:cNvPicPr>
          <p:nvPr userDrawn="1"/>
        </p:nvPicPr>
        <p:blipFill>
          <a:blip r:embed="rId2" cstate="print">
            <a:clrChange>
              <a:clrFrom>
                <a:srgbClr val="FFFFFF"/>
              </a:clrFrom>
              <a:clrTo>
                <a:srgbClr val="FFFFFF">
                  <a:alpha val="0"/>
                </a:srgbClr>
              </a:clrTo>
            </a:clrChange>
          </a:blip>
          <a:srcRect l="983" t="1840" b="59741"/>
          <a:stretch>
            <a:fillRect/>
          </a:stretch>
        </p:blipFill>
        <p:spPr bwMode="gray">
          <a:xfrm>
            <a:off x="895350" y="6026150"/>
            <a:ext cx="1454150" cy="276225"/>
          </a:xfrm>
          <a:prstGeom prst="rect">
            <a:avLst/>
          </a:prstGeom>
          <a:noFill/>
          <a:ln w="9525">
            <a:noFill/>
            <a:miter lim="800000"/>
            <a:headEnd/>
            <a:tailEnd/>
          </a:ln>
        </p:spPr>
      </p:pic>
      <p:sp>
        <p:nvSpPr>
          <p:cNvPr id="3700739" name="MSTSHP_03"/>
          <p:cNvSpPr>
            <a:spLocks noGrp="1" noChangeArrowheads="1"/>
          </p:cNvSpPr>
          <p:nvPr>
            <p:ph type="ctrTitle" sz="quarter"/>
          </p:nvPr>
        </p:nvSpPr>
        <p:spPr>
          <a:xfrm>
            <a:off x="892175" y="2695575"/>
            <a:ext cx="6581775" cy="549275"/>
          </a:xfrm>
          <a:ln algn="ctr"/>
        </p:spPr>
        <p:txBody>
          <a:bodyPr/>
          <a:lstStyle>
            <a:lvl1pPr>
              <a:lnSpc>
                <a:spcPts val="4000"/>
              </a:lnSpc>
              <a:spcBef>
                <a:spcPct val="100000"/>
              </a:spcBef>
              <a:buClr>
                <a:schemeClr val="tx2"/>
              </a:buClr>
              <a:buSzPct val="85000"/>
              <a:buFont typeface="Wingdings" pitchFamily="2" charset="2"/>
              <a:buNone/>
              <a:defRPr sz="2800"/>
            </a:lvl1pPr>
          </a:lstStyle>
          <a:p>
            <a:r>
              <a:rPr lang="en-US" dirty="0"/>
              <a:t>Click to edit Master title style</a:t>
            </a:r>
          </a:p>
        </p:txBody>
      </p:sp>
      <p:sp>
        <p:nvSpPr>
          <p:cNvPr id="3700740" name="MSTSHP_04"/>
          <p:cNvSpPr>
            <a:spLocks noGrp="1" noChangeArrowheads="1"/>
          </p:cNvSpPr>
          <p:nvPr>
            <p:ph type="subTitle" sz="quarter" idx="1"/>
          </p:nvPr>
        </p:nvSpPr>
        <p:spPr>
          <a:xfrm>
            <a:off x="892175" y="3516313"/>
            <a:ext cx="6583363" cy="439737"/>
          </a:xfrm>
          <a:ln/>
        </p:spPr>
        <p:txBody>
          <a:bodyPr/>
          <a:lstStyle>
            <a:lvl1pPr>
              <a:lnSpc>
                <a:spcPts val="2800"/>
              </a:lnSpc>
              <a:spcBef>
                <a:spcPct val="15000"/>
              </a:spcBef>
              <a:buClrTx/>
              <a:buNone/>
              <a:defRPr sz="1800" b="1"/>
            </a:lvl1pPr>
          </a:lstStyle>
          <a:p>
            <a:r>
              <a:rPr lang="en-US" dirty="0"/>
              <a:t>Click to edit Master subtitle style</a:t>
            </a:r>
          </a:p>
        </p:txBody>
      </p:sp>
      <p:graphicFrame>
        <p:nvGraphicFramePr>
          <p:cNvPr id="6" name="Draft Stamp"/>
          <p:cNvGraphicFramePr>
            <a:graphicFrameLocks noGrp="1"/>
          </p:cNvGraphicFramePr>
          <p:nvPr userDrawn="1">
            <p:extLst>
              <p:ext uri="{D42A27DB-BD31-4B8C-83A1-F6EECF244321}">
                <p14:modId xmlns:p14="http://schemas.microsoft.com/office/powerpoint/2010/main" val="1815061186"/>
              </p:ext>
            </p:extLst>
          </p:nvPr>
        </p:nvGraphicFramePr>
        <p:xfrm>
          <a:off x="0" y="16329"/>
          <a:ext cx="914400" cy="361497"/>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tblGrid>
              <a:tr h="361497">
                <a:tc>
                  <a:txBody>
                    <a:bodyPr/>
                    <a:lstStyle/>
                    <a:p>
                      <a:pPr algn="l"/>
                      <a:r>
                        <a:rPr lang="en-US" sz="2000" b="1" dirty="0">
                          <a:solidFill>
                            <a:srgbClr val="C00000"/>
                          </a:solidFill>
                          <a:latin typeface="Ariel"/>
                        </a:rPr>
                        <a:t>DRAFT</a:t>
                      </a:r>
                    </a:p>
                  </a:txBody>
                  <a:tcPr marL="0" marR="0" marT="0" marB="0"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604784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genda/content">
    <p:spTree>
      <p:nvGrpSpPr>
        <p:cNvPr id="1" name=""/>
        <p:cNvGrpSpPr/>
        <p:nvPr/>
      </p:nvGrpSpPr>
      <p:grpSpPr>
        <a:xfrm>
          <a:off x="0" y="0"/>
          <a:ext cx="0" cy="0"/>
          <a:chOff x="0" y="0"/>
          <a:chExt cx="0" cy="0"/>
        </a:xfrm>
      </p:grpSpPr>
      <p:sp>
        <p:nvSpPr>
          <p:cNvPr id="4" name="Line 47"/>
          <p:cNvSpPr>
            <a:spLocks noChangeShapeType="1"/>
          </p:cNvSpPr>
          <p:nvPr userDrawn="1"/>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0000"/>
              </a:solidFill>
            </a:endParaRPr>
          </a:p>
        </p:txBody>
      </p:sp>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5" name="Text Placeholder 4"/>
          <p:cNvSpPr>
            <a:spLocks noGrp="1"/>
          </p:cNvSpPr>
          <p:nvPr>
            <p:ph type="body" sz="quarter" idx="10"/>
          </p:nvPr>
        </p:nvSpPr>
        <p:spPr>
          <a:xfrm>
            <a:off x="400050" y="1155700"/>
            <a:ext cx="8337550" cy="5137150"/>
          </a:xfrm>
        </p:spPr>
        <p:txBody>
          <a:bodyPr/>
          <a:lstStyle>
            <a:lvl1pPr>
              <a:defRPr sz="1800"/>
            </a:lvl1pPr>
          </a:lstStyle>
          <a:p>
            <a:pPr lvl="0"/>
            <a:r>
              <a:rPr lang="en-US" dirty="0"/>
              <a:t>Click to edit Master text styles</a:t>
            </a:r>
          </a:p>
        </p:txBody>
      </p:sp>
    </p:spTree>
    <p:extLst>
      <p:ext uri="{BB962C8B-B14F-4D97-AF65-F5344CB8AC3E}">
        <p14:creationId xmlns:p14="http://schemas.microsoft.com/office/powerpoint/2010/main" val="17056785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art opener">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143000" y="2551176"/>
            <a:ext cx="6858000" cy="1344168"/>
          </a:xfrm>
          <a:ln w="28575">
            <a:solidFill>
              <a:srgbClr val="003399"/>
            </a:solidFill>
          </a:ln>
        </p:spPr>
        <p:txBody>
          <a:bodyPr lIns="228600" rIns="228600" anchor="ctr" anchorCtr="1"/>
          <a:lstStyle>
            <a:lvl1pPr algn="ctr">
              <a:spcBef>
                <a:spcPts val="0"/>
              </a:spcBef>
              <a:defRPr sz="2400" b="1"/>
            </a:lvl1pPr>
          </a:lstStyle>
          <a:p>
            <a:pPr lvl="0"/>
            <a:r>
              <a:rPr lang="en-US" dirty="0"/>
              <a:t>Click to edit Master text styles</a:t>
            </a:r>
          </a:p>
        </p:txBody>
      </p:sp>
    </p:spTree>
    <p:extLst>
      <p:ext uri="{BB962C8B-B14F-4D97-AF65-F5344CB8AC3E}">
        <p14:creationId xmlns:p14="http://schemas.microsoft.com/office/powerpoint/2010/main" val="213178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Text - 2 columns">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152144"/>
            <a:ext cx="4005072" cy="513892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402336" y="1152144"/>
            <a:ext cx="4005072" cy="513892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143000" y="2551176"/>
            <a:ext cx="6858000" cy="1344168"/>
          </a:xfrm>
        </p:spPr>
        <p:txBody>
          <a:bodyPr anchor="ctr"/>
          <a:lstStyle>
            <a:lvl1pPr>
              <a:spcBef>
                <a:spcPts val="200"/>
              </a:spcBef>
              <a:defRPr sz="2400"/>
            </a:lvl1pPr>
          </a:lstStyle>
          <a:p>
            <a:pPr lvl="0"/>
            <a:endParaRPr lang="en-US" dirty="0"/>
          </a:p>
          <a:p>
            <a:pPr lvl="0"/>
            <a:r>
              <a:rPr lang="en-US" dirty="0"/>
              <a:t>Click to edit Master text styles</a:t>
            </a:r>
          </a:p>
        </p:txBody>
      </p:sp>
    </p:spTree>
    <p:extLst>
      <p:ext uri="{BB962C8B-B14F-4D97-AF65-F5344CB8AC3E}">
        <p14:creationId xmlns:p14="http://schemas.microsoft.com/office/powerpoint/2010/main" val="12768358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06400" y="1155700"/>
            <a:ext cx="8339328" cy="5138928"/>
          </a:xfrm>
        </p:spPr>
        <p:txBody>
          <a:bodyPr/>
          <a:lstStyle>
            <a:lvl1pPr>
              <a:buNone/>
              <a:defRPr/>
            </a:lvl1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2" name="Title 1"/>
          <p:cNvSpPr>
            <a:spLocks noGrp="1"/>
          </p:cNvSpPr>
          <p:nvPr>
            <p:ph type="title"/>
          </p:nvPr>
        </p:nvSpPr>
        <p:spPr>
          <a:xfrm>
            <a:off x="400050" y="228600"/>
            <a:ext cx="8337550" cy="365125"/>
          </a:xfrm>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3171851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asic text slide (full page w/2 col.)">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402336" y="2185416"/>
            <a:ext cx="4005072" cy="41056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5513" y="2187194"/>
            <a:ext cx="4005072" cy="41056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83586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asic text slide (full page w/2 col. hd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402336" y="2715768"/>
            <a:ext cx="4005072" cy="358444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6592" y="2706624"/>
            <a:ext cx="4005072" cy="358444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253795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asic Text - 2 columns">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152144"/>
            <a:ext cx="4005072" cy="513892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402336" y="1152144"/>
            <a:ext cx="4005072" cy="513892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10798428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152144"/>
            <a:ext cx="4005072" cy="5138928"/>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35138378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asic text slide (2 col w/hdrs) x 2">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402336" y="1682496"/>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Text Placeholder 10"/>
          <p:cNvSpPr>
            <a:spLocks noGrp="1"/>
          </p:cNvSpPr>
          <p:nvPr>
            <p:ph type="body" sz="quarter" idx="16"/>
          </p:nvPr>
        </p:nvSpPr>
        <p:spPr>
          <a:xfrm>
            <a:off x="402336" y="4251960"/>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10"/>
          <p:cNvSpPr>
            <a:spLocks noGrp="1"/>
          </p:cNvSpPr>
          <p:nvPr>
            <p:ph type="body" sz="quarter" idx="17"/>
          </p:nvPr>
        </p:nvSpPr>
        <p:spPr>
          <a:xfrm>
            <a:off x="4736592" y="4251960"/>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450125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Basic text slide (2 col w/hdrs) ">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461035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402336" y="1682496"/>
            <a:ext cx="4005072" cy="461035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35566151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868680"/>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7" name="Table Placeholder 6"/>
          <p:cNvSpPr>
            <a:spLocks noGrp="1"/>
          </p:cNvSpPr>
          <p:nvPr>
            <p:ph type="tbl" sz="quarter" idx="10"/>
          </p:nvPr>
        </p:nvSpPr>
        <p:spPr>
          <a:xfrm>
            <a:off x="402336" y="2176272"/>
            <a:ext cx="8339328" cy="4050792"/>
          </a:xfrm>
        </p:spPr>
        <p:txBody>
          <a:bodyPr/>
          <a:lstStyle/>
          <a:p>
            <a:pPr lvl="0"/>
            <a:endParaRPr lang="en-US" noProof="0" dirty="0"/>
          </a:p>
        </p:txBody>
      </p:sp>
    </p:spTree>
    <p:extLst>
      <p:ext uri="{BB962C8B-B14F-4D97-AF65-F5344CB8AC3E}">
        <p14:creationId xmlns:p14="http://schemas.microsoft.com/office/powerpoint/2010/main" val="30177704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evron table">
    <p:spTree>
      <p:nvGrpSpPr>
        <p:cNvPr id="1" name=""/>
        <p:cNvGrpSpPr/>
        <p:nvPr/>
      </p:nvGrpSpPr>
      <p:grpSpPr>
        <a:xfrm>
          <a:off x="0" y="0"/>
          <a:ext cx="0" cy="0"/>
          <a:chOff x="0" y="0"/>
          <a:chExt cx="0" cy="0"/>
        </a:xfrm>
      </p:grpSpPr>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7" name="Table Placeholder 6"/>
          <p:cNvSpPr>
            <a:spLocks noGrp="1"/>
          </p:cNvSpPr>
          <p:nvPr>
            <p:ph type="tbl" sz="quarter" idx="10"/>
          </p:nvPr>
        </p:nvSpPr>
        <p:spPr>
          <a:xfrm>
            <a:off x="402336" y="1747838"/>
            <a:ext cx="8339328" cy="4545012"/>
          </a:xfrm>
        </p:spPr>
        <p:txBody>
          <a:bodyPr/>
          <a:lstStyle/>
          <a:p>
            <a:pPr lvl="0"/>
            <a:endParaRPr lang="en-US" noProof="0" dirty="0"/>
          </a:p>
        </p:txBody>
      </p:sp>
    </p:spTree>
    <p:extLst>
      <p:ext uri="{BB962C8B-B14F-4D97-AF65-F5344CB8AC3E}">
        <p14:creationId xmlns:p14="http://schemas.microsoft.com/office/powerpoint/2010/main" val="79404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152144"/>
            <a:ext cx="4005072" cy="5138928"/>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660904" y="1155700"/>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2656840" y="2898648"/>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0"/>
          <p:cNvSpPr>
            <a:spLocks noGrp="1"/>
          </p:cNvSpPr>
          <p:nvPr>
            <p:ph type="body" sz="quarter" idx="15"/>
          </p:nvPr>
        </p:nvSpPr>
        <p:spPr>
          <a:xfrm>
            <a:off x="2656840" y="4645152"/>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622186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ajor Points w/par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2656840" y="2185416"/>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0"/>
          <p:cNvSpPr>
            <a:spLocks noGrp="1"/>
          </p:cNvSpPr>
          <p:nvPr>
            <p:ph type="body" sz="quarter" idx="15"/>
          </p:nvPr>
        </p:nvSpPr>
        <p:spPr>
          <a:xfrm>
            <a:off x="2660904" y="3931920"/>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405328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Numbered points ">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630936" y="1536192"/>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9" name="Text Placeholder 10"/>
          <p:cNvSpPr>
            <a:spLocks noGrp="1"/>
          </p:cNvSpPr>
          <p:nvPr>
            <p:ph type="body" sz="quarter" idx="17"/>
          </p:nvPr>
        </p:nvSpPr>
        <p:spPr>
          <a:xfrm>
            <a:off x="630936" y="2779776"/>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8"/>
          </p:nvPr>
        </p:nvSpPr>
        <p:spPr>
          <a:xfrm>
            <a:off x="630936" y="4023360"/>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0"/>
          <p:cNvSpPr>
            <a:spLocks noGrp="1"/>
          </p:cNvSpPr>
          <p:nvPr>
            <p:ph type="body" sz="quarter" idx="19"/>
          </p:nvPr>
        </p:nvSpPr>
        <p:spPr>
          <a:xfrm>
            <a:off x="630936" y="5266944"/>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15" name="Text Placeholder 10"/>
          <p:cNvSpPr>
            <a:spLocks noGrp="1"/>
          </p:cNvSpPr>
          <p:nvPr>
            <p:ph type="body" sz="quarter" idx="21"/>
          </p:nvPr>
        </p:nvSpPr>
        <p:spPr>
          <a:xfrm>
            <a:off x="4965192" y="2779776"/>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Text Placeholder 10"/>
          <p:cNvSpPr>
            <a:spLocks noGrp="1"/>
          </p:cNvSpPr>
          <p:nvPr>
            <p:ph type="body" sz="quarter" idx="23"/>
          </p:nvPr>
        </p:nvSpPr>
        <p:spPr>
          <a:xfrm>
            <a:off x="4965192" y="5266944"/>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0"/>
          <p:cNvSpPr>
            <a:spLocks noGrp="1"/>
          </p:cNvSpPr>
          <p:nvPr>
            <p:ph type="body" sz="quarter" idx="24"/>
          </p:nvPr>
        </p:nvSpPr>
        <p:spPr>
          <a:xfrm>
            <a:off x="4965192" y="4023360"/>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0"/>
          <p:cNvSpPr>
            <a:spLocks noGrp="1"/>
          </p:cNvSpPr>
          <p:nvPr>
            <p:ph type="body" sz="quarter" idx="25"/>
          </p:nvPr>
        </p:nvSpPr>
        <p:spPr>
          <a:xfrm>
            <a:off x="4965192" y="1536192"/>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511081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ara w/ 2 Chevr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393192" y="2852928"/>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p>
        </p:txBody>
      </p:sp>
      <p:sp>
        <p:nvSpPr>
          <p:cNvPr id="6" name="Text Placeholder 10"/>
          <p:cNvSpPr>
            <a:spLocks noGrp="1"/>
          </p:cNvSpPr>
          <p:nvPr>
            <p:ph type="body" sz="quarter" idx="14"/>
          </p:nvPr>
        </p:nvSpPr>
        <p:spPr>
          <a:xfrm>
            <a:off x="4562856" y="2852928"/>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p:txBody>
      </p:sp>
    </p:spTree>
    <p:extLst>
      <p:ext uri="{BB962C8B-B14F-4D97-AF65-F5344CB8AC3E}">
        <p14:creationId xmlns:p14="http://schemas.microsoft.com/office/powerpoint/2010/main" val="15773780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2336" y="3200400"/>
            <a:ext cx="4169664" cy="3090672"/>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6592" y="3200400"/>
            <a:ext cx="4005072" cy="3090672"/>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704668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1434"/>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562856" y="1828800"/>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0"/>
          <p:cNvSpPr>
            <a:spLocks noGrp="1"/>
          </p:cNvSpPr>
          <p:nvPr>
            <p:ph type="body" sz="quarter" idx="15"/>
          </p:nvPr>
        </p:nvSpPr>
        <p:spPr>
          <a:xfrm>
            <a:off x="402336" y="4251960"/>
            <a:ext cx="8339328" cy="204825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188362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7" name="Text Placeholder 10"/>
          <p:cNvSpPr>
            <a:spLocks noGrp="1"/>
          </p:cNvSpPr>
          <p:nvPr>
            <p:ph type="body" sz="quarter" idx="16"/>
          </p:nvPr>
        </p:nvSpPr>
        <p:spPr>
          <a:xfrm>
            <a:off x="2478024"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10"/>
          <p:cNvSpPr>
            <a:spLocks noGrp="1"/>
          </p:cNvSpPr>
          <p:nvPr>
            <p:ph type="body" sz="quarter" idx="17"/>
          </p:nvPr>
        </p:nvSpPr>
        <p:spPr>
          <a:xfrm>
            <a:off x="4562856"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8"/>
          </p:nvPr>
        </p:nvSpPr>
        <p:spPr>
          <a:xfrm>
            <a:off x="6647688"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0"/>
          <p:cNvSpPr>
            <a:spLocks noGrp="1"/>
          </p:cNvSpPr>
          <p:nvPr>
            <p:ph type="body" sz="quarter" idx="15"/>
          </p:nvPr>
        </p:nvSpPr>
        <p:spPr>
          <a:xfrm>
            <a:off x="402336" y="4251960"/>
            <a:ext cx="8339328" cy="204825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459122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Text Placeholder 10"/>
          <p:cNvSpPr>
            <a:spLocks noGrp="1"/>
          </p:cNvSpPr>
          <p:nvPr>
            <p:ph type="body" sz="quarter" idx="16"/>
          </p:nvPr>
        </p:nvSpPr>
        <p:spPr>
          <a:xfrm>
            <a:off x="3172968"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7"/>
          </p:nvPr>
        </p:nvSpPr>
        <p:spPr>
          <a:xfrm>
            <a:off x="5961888"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0"/>
          <p:cNvSpPr>
            <a:spLocks noGrp="1"/>
          </p:cNvSpPr>
          <p:nvPr>
            <p:ph type="body" sz="quarter" idx="18"/>
          </p:nvPr>
        </p:nvSpPr>
        <p:spPr>
          <a:xfrm>
            <a:off x="402336" y="4242816"/>
            <a:ext cx="4005072" cy="20482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10"/>
          <p:cNvSpPr>
            <a:spLocks noGrp="1"/>
          </p:cNvSpPr>
          <p:nvPr>
            <p:ph type="body" sz="quarter" idx="19"/>
          </p:nvPr>
        </p:nvSpPr>
        <p:spPr>
          <a:xfrm>
            <a:off x="4727448" y="4242816"/>
            <a:ext cx="4005072" cy="20482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213882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7694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rts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460857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Chart Placeholder 7"/>
          <p:cNvSpPr>
            <a:spLocks noGrp="1"/>
          </p:cNvSpPr>
          <p:nvPr>
            <p:ph type="chart" sz="quarter" idx="15"/>
          </p:nvPr>
        </p:nvSpPr>
        <p:spPr>
          <a:xfrm>
            <a:off x="393192" y="1728216"/>
            <a:ext cx="3968496" cy="3986784"/>
          </a:xfrm>
        </p:spPr>
        <p:txBody>
          <a:bodyPr/>
          <a:lstStyle>
            <a:lvl1pPr>
              <a:buNone/>
              <a:defRPr/>
            </a:lvl1pPr>
          </a:lstStyle>
          <a:p>
            <a:pPr lvl="0"/>
            <a:endParaRPr lang="en-US" noProof="0" dirty="0"/>
          </a:p>
        </p:txBody>
      </p:sp>
    </p:spTree>
    <p:extLst>
      <p:ext uri="{BB962C8B-B14F-4D97-AF65-F5344CB8AC3E}">
        <p14:creationId xmlns:p14="http://schemas.microsoft.com/office/powerpoint/2010/main" val="85065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text slide (2 col w/hdrs) x 2">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402336" y="1682496"/>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Text Placeholder 10"/>
          <p:cNvSpPr>
            <a:spLocks noGrp="1"/>
          </p:cNvSpPr>
          <p:nvPr>
            <p:ph type="body" sz="quarter" idx="16"/>
          </p:nvPr>
        </p:nvSpPr>
        <p:spPr>
          <a:xfrm>
            <a:off x="402336" y="4251960"/>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10"/>
          <p:cNvSpPr>
            <a:spLocks noGrp="1"/>
          </p:cNvSpPr>
          <p:nvPr>
            <p:ph type="body" sz="quarter" idx="17"/>
          </p:nvPr>
        </p:nvSpPr>
        <p:spPr>
          <a:xfrm>
            <a:off x="4736592" y="4251960"/>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rts (top)">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00050" y="5056632"/>
            <a:ext cx="8341614" cy="1243584"/>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Chart Placeholder 7"/>
          <p:cNvSpPr>
            <a:spLocks noGrp="1"/>
          </p:cNvSpPr>
          <p:nvPr>
            <p:ph type="chart" sz="quarter" idx="15"/>
          </p:nvPr>
        </p:nvSpPr>
        <p:spPr>
          <a:xfrm>
            <a:off x="438912" y="1197864"/>
            <a:ext cx="8275320" cy="3383280"/>
          </a:xfrm>
        </p:spPr>
        <p:txBody>
          <a:bodyPr/>
          <a:lstStyle>
            <a:lvl1pPr>
              <a:buNone/>
              <a:defRPr/>
            </a:lvl1pPr>
          </a:lstStyle>
          <a:p>
            <a:pPr lvl="0"/>
            <a:endParaRPr lang="en-US" noProof="0" dirty="0"/>
          </a:p>
        </p:txBody>
      </p:sp>
    </p:spTree>
    <p:extLst>
      <p:ext uri="{BB962C8B-B14F-4D97-AF65-F5344CB8AC3E}">
        <p14:creationId xmlns:p14="http://schemas.microsoft.com/office/powerpoint/2010/main" val="6114624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5" name="Text Placeholder 4"/>
          <p:cNvSpPr>
            <a:spLocks noGrp="1"/>
          </p:cNvSpPr>
          <p:nvPr>
            <p:ph type="body" sz="quarter" idx="10"/>
          </p:nvPr>
        </p:nvSpPr>
        <p:spPr>
          <a:xfrm>
            <a:off x="400050" y="1155700"/>
            <a:ext cx="8337550" cy="5137150"/>
          </a:xfrm>
        </p:spPr>
        <p:txBody>
          <a:bodyPr/>
          <a:lstStyle/>
          <a:p>
            <a:pPr lvl="0"/>
            <a:r>
              <a:rPr lang="en-US" dirty="0"/>
              <a:t>Click to edit Master text styles</a:t>
            </a:r>
          </a:p>
        </p:txBody>
      </p:sp>
    </p:spTree>
    <p:extLst>
      <p:ext uri="{BB962C8B-B14F-4D97-AF65-F5344CB8AC3E}">
        <p14:creationId xmlns:p14="http://schemas.microsoft.com/office/powerpoint/2010/main" val="19712984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2336" y="3044952"/>
            <a:ext cx="4005072" cy="3246120"/>
          </a:xfrm>
        </p:spPr>
        <p:txBody>
          <a:bodyPr/>
          <a:lstStyle>
            <a:lvl1pPr marL="0" indent="0">
              <a:defRPr sz="2000">
                <a:solidFill>
                  <a:schemeClr val="tx1"/>
                </a:solidFill>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6592" y="3044952"/>
            <a:ext cx="4005072" cy="3246120"/>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068371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2419558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407988"/>
            <a:ext cx="8337550" cy="365125"/>
          </a:xfrm>
        </p:spPr>
        <p:txBody>
          <a:bodyPr/>
          <a:lstStyle>
            <a:lvl1pPr>
              <a:defRPr sz="2400"/>
            </a:lvl1pPr>
          </a:lstStyle>
          <a:p>
            <a:r>
              <a:rPr lang="en-US" dirty="0"/>
              <a:t>Click to edit Master title style</a:t>
            </a:r>
          </a:p>
        </p:txBody>
      </p:sp>
      <p:sp>
        <p:nvSpPr>
          <p:cNvPr id="3" name="Table Placeholder 2"/>
          <p:cNvSpPr>
            <a:spLocks noGrp="1"/>
          </p:cNvSpPr>
          <p:nvPr>
            <p:ph type="tbl" idx="1"/>
          </p:nvPr>
        </p:nvSpPr>
        <p:spPr>
          <a:xfrm>
            <a:off x="400050" y="1154113"/>
            <a:ext cx="8337550" cy="5135562"/>
          </a:xfrm>
        </p:spPr>
        <p:txBody>
          <a:bodyPr/>
          <a:lstStyle/>
          <a:p>
            <a:pPr lvl="0"/>
            <a:r>
              <a:rPr lang="en-US" noProof="0" dirty="0"/>
              <a:t>Click icon to add table</a:t>
            </a:r>
          </a:p>
        </p:txBody>
      </p:sp>
    </p:spTree>
    <p:extLst>
      <p:ext uri="{BB962C8B-B14F-4D97-AF65-F5344CB8AC3E}">
        <p14:creationId xmlns:p14="http://schemas.microsoft.com/office/powerpoint/2010/main" val="41869183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SHP_223"/>
          <p:cNvSpPr txBox="1">
            <a:spLocks/>
          </p:cNvSpPr>
          <p:nvPr userDrawn="1"/>
        </p:nvSpPr>
        <p:spPr bwMode="auto">
          <a:xfrm>
            <a:off x="3331066" y="1019224"/>
            <a:ext cx="4005072" cy="1193889"/>
          </a:xfrm>
          <a:prstGeom prst="rect">
            <a:avLst/>
          </a:prstGeom>
        </p:spPr>
        <p:txBody>
          <a:bodyPr/>
          <a:lstStyle/>
          <a:p>
            <a:pPr marL="227013" lvl="1" indent="-225425" fontAlgn="base">
              <a:lnSpc>
                <a:spcPct val="106000"/>
              </a:lnSpc>
              <a:spcBef>
                <a:spcPct val="40000"/>
              </a:spcBef>
              <a:spcAft>
                <a:spcPct val="0"/>
              </a:spcAft>
              <a:buClr>
                <a:srgbClr val="000000"/>
              </a:buClr>
              <a:buFont typeface="Wingdings 2" pitchFamily="18" charset="2"/>
              <a:buChar char="¡"/>
              <a:defRPr/>
            </a:pPr>
            <a:r>
              <a:rPr lang="en-US" dirty="0">
                <a:solidFill>
                  <a:srgbClr val="000000"/>
                </a:solidFill>
                <a:cs typeface="Arial" charset="0"/>
              </a:rPr>
              <a:t>Bullet</a:t>
            </a:r>
          </a:p>
          <a:p>
            <a:pPr marL="342900" indent="-342900" fontAlgn="base">
              <a:lnSpc>
                <a:spcPct val="106000"/>
              </a:lnSpc>
              <a:spcBef>
                <a:spcPct val="40000"/>
              </a:spcBef>
              <a:spcAft>
                <a:spcPct val="0"/>
              </a:spcAft>
              <a:buClr>
                <a:srgbClr val="000000"/>
              </a:buClr>
              <a:buSzPct val="80000"/>
              <a:buFont typeface="Wingdings" pitchFamily="2" charset="2"/>
              <a:buNone/>
              <a:defRPr/>
            </a:pPr>
            <a:endParaRPr lang="en-US" dirty="0">
              <a:solidFill>
                <a:srgbClr val="000000"/>
              </a:solidFill>
              <a:cs typeface="Arial" charset="0"/>
            </a:endParaRPr>
          </a:p>
        </p:txBody>
      </p:sp>
    </p:spTree>
    <p:extLst>
      <p:ext uri="{BB962C8B-B14F-4D97-AF65-F5344CB8AC3E}">
        <p14:creationId xmlns:p14="http://schemas.microsoft.com/office/powerpoint/2010/main" val="6445849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custDataLst>
      <p:tags r:id="rId1"/>
    </p:custDataLst>
    <p:extLst>
      <p:ext uri="{BB962C8B-B14F-4D97-AF65-F5344CB8AC3E}">
        <p14:creationId xmlns:p14="http://schemas.microsoft.com/office/powerpoint/2010/main" val="1619794497"/>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image" Target="../media/image2.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3.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image" Target="../media/image1.png"/><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image" Target="../media/image2.png"/><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theme" Target="../theme/theme4.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chemeClr val="bg1"/>
        </a:solidFill>
        <a:effectLst/>
      </p:bgPr>
    </p:bg>
    <p:spTree>
      <p:nvGrpSpPr>
        <p:cNvPr id="1" name=""/>
        <p:cNvGrpSpPr/>
        <p:nvPr/>
      </p:nvGrpSpPr>
      <p:grpSpPr>
        <a:xfrm>
          <a:off x="0" y="0"/>
          <a:ext cx="0" cy="0"/>
          <a:chOff x="0" y="0"/>
          <a:chExt cx="0" cy="0"/>
        </a:xfrm>
      </p:grpSpPr>
      <p:sp>
        <p:nvSpPr>
          <p:cNvPr id="20482" name="MSTSHP_01"/>
          <p:cNvSpPr>
            <a:spLocks noGrp="1" noChangeArrowheads="1"/>
          </p:cNvSpPr>
          <p:nvPr>
            <p:ph type="title"/>
          </p:nvPr>
        </p:nvSpPr>
        <p:spPr bwMode="invGray">
          <a:xfrm>
            <a:off x="400050" y="407988"/>
            <a:ext cx="7625815"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20483" name="MSTSHP_02"/>
          <p:cNvSpPr>
            <a:spLocks noGrp="1" noChangeArrowheads="1"/>
          </p:cNvSpPr>
          <p:nvPr>
            <p:ph type="body" idx="1"/>
          </p:nvPr>
        </p:nvSpPr>
        <p:spPr bwMode="invGray">
          <a:xfrm>
            <a:off x="400050" y="1154113"/>
            <a:ext cx="8337550"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699717" name="Text Box 5"/>
          <p:cNvSpPr txBox="1">
            <a:spLocks noChangeArrowheads="1"/>
          </p:cNvSpPr>
          <p:nvPr/>
        </p:nvSpPr>
        <p:spPr bwMode="invGray">
          <a:xfrm>
            <a:off x="4386263" y="6619875"/>
            <a:ext cx="373062" cy="193675"/>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1200" dirty="0">
                <a:solidFill>
                  <a:srgbClr val="000000"/>
                </a:solidFill>
              </a:rPr>
              <a:t>- </a:t>
            </a:r>
            <a:fld id="{485DE658-46E8-4DB4-9B7E-91C594B5C9FA}" type="slidenum">
              <a:rPr lang="en-US" sz="1200">
                <a:solidFill>
                  <a:srgbClr val="000000"/>
                </a:solidFill>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000000"/>
                </a:solidFill>
              </a:rPr>
              <a:t> -</a:t>
            </a:r>
          </a:p>
        </p:txBody>
      </p:sp>
      <p:sp>
        <p:nvSpPr>
          <p:cNvPr id="3699759" name="Line 47"/>
          <p:cNvSpPr>
            <a:spLocks noChangeShapeType="1"/>
          </p:cNvSpPr>
          <p:nvPr/>
        </p:nvSpPr>
        <p:spPr bwMode="invGray">
          <a:xfrm>
            <a:off x="401638" y="803275"/>
            <a:ext cx="8335962" cy="0"/>
          </a:xfrm>
          <a:prstGeom prst="line">
            <a:avLst/>
          </a:prstGeom>
          <a:noFill/>
          <a:ln w="28575">
            <a:solidFill>
              <a:schemeClr val="bg2"/>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0000"/>
              </a:solidFill>
            </a:endParaRPr>
          </a:p>
        </p:txBody>
      </p:sp>
      <p:pic>
        <p:nvPicPr>
          <p:cNvPr id="8" name="Picture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7726152" y="87630"/>
            <a:ext cx="1011448" cy="100584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758" r:id="rId29"/>
    <p:sldLayoutId id="2147483760" r:id="rId30"/>
    <p:sldLayoutId id="2147483761" r:id="rId31"/>
  </p:sldLayoutIdLst>
  <p:txStyles>
    <p:titleStyle>
      <a:lvl1pPr algn="l" rtl="0" eaLnBrk="0" fontAlgn="base" hangingPunct="0">
        <a:spcBef>
          <a:spcPct val="0"/>
        </a:spcBef>
        <a:spcAft>
          <a:spcPct val="0"/>
        </a:spcAft>
        <a:defRPr sz="2400" b="1" i="0" u="none">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0" fontAlgn="base" hangingPunct="0">
        <a:lnSpc>
          <a:spcPct val="106000"/>
        </a:lnSpc>
        <a:spcBef>
          <a:spcPct val="40000"/>
        </a:spcBef>
        <a:spcAft>
          <a:spcPct val="0"/>
        </a:spcAft>
        <a:buClr>
          <a:schemeClr val="tx1"/>
        </a:buClr>
        <a:buSzPct val="80000"/>
        <a:buFont typeface="Wingdings" pitchFamily="2" charset="2"/>
        <a:buNone/>
        <a:defRPr sz="1800">
          <a:solidFill>
            <a:schemeClr val="tx1"/>
          </a:solidFill>
          <a:latin typeface="+mn-lt"/>
          <a:ea typeface="+mn-ea"/>
          <a:cs typeface="+mn-cs"/>
        </a:defRPr>
      </a:lvl1pPr>
      <a:lvl2pPr marL="227013" indent="-225425" algn="l" rtl="0" eaLnBrk="0" fontAlgn="base" hangingPunct="0">
        <a:lnSpc>
          <a:spcPct val="106000"/>
        </a:lnSpc>
        <a:spcBef>
          <a:spcPct val="40000"/>
        </a:spcBef>
        <a:spcAft>
          <a:spcPct val="0"/>
        </a:spcAft>
        <a:buClr>
          <a:schemeClr val="tx1"/>
        </a:buClr>
        <a:buFont typeface="Wingdings 2" pitchFamily="18" charset="2"/>
        <a:buChar char="¡"/>
        <a:defRPr sz="1800" b="0" i="0" u="none">
          <a:solidFill>
            <a:schemeClr val="tx1"/>
          </a:solidFill>
          <a:latin typeface="+mn-lt"/>
        </a:defRPr>
      </a:lvl2pPr>
      <a:lvl3pPr marL="457200" indent="-228600" algn="l" rtl="0" eaLnBrk="0" fontAlgn="base" hangingPunct="0">
        <a:lnSpc>
          <a:spcPct val="106000"/>
        </a:lnSpc>
        <a:spcBef>
          <a:spcPct val="20000"/>
        </a:spcBef>
        <a:spcAft>
          <a:spcPct val="0"/>
        </a:spcAft>
        <a:buClr>
          <a:schemeClr val="tx1"/>
        </a:buClr>
        <a:buFont typeface="Arial" charset="0"/>
        <a:buChar char="–"/>
        <a:defRPr sz="1600">
          <a:solidFill>
            <a:schemeClr val="tx1"/>
          </a:solidFill>
          <a:latin typeface="+mn-lt"/>
        </a:defRPr>
      </a:lvl3pPr>
      <a:lvl4pPr marL="681038" indent="-222250" algn="l" rtl="0" eaLnBrk="0" fontAlgn="base" hangingPunct="0">
        <a:lnSpc>
          <a:spcPct val="106000"/>
        </a:lnSpc>
        <a:spcBef>
          <a:spcPct val="20000"/>
        </a:spcBef>
        <a:spcAft>
          <a:spcPct val="0"/>
        </a:spcAft>
        <a:buClr>
          <a:schemeClr val="tx1"/>
        </a:buClr>
        <a:buChar char="•"/>
        <a:defRPr sz="1600">
          <a:solidFill>
            <a:schemeClr val="tx1"/>
          </a:solidFill>
          <a:latin typeface="+mn-lt"/>
        </a:defRPr>
      </a:lvl4pPr>
      <a:lvl5pPr marL="1722438" indent="-236538" algn="l" rtl="0" eaLnBrk="0" fontAlgn="base" hangingPunct="0">
        <a:spcBef>
          <a:spcPct val="20000"/>
        </a:spcBef>
        <a:spcAft>
          <a:spcPct val="0"/>
        </a:spcAft>
        <a:buClr>
          <a:schemeClr val="tx1"/>
        </a:buClr>
        <a:buChar char="–"/>
        <a:defRPr sz="1200">
          <a:solidFill>
            <a:schemeClr val="tx1"/>
          </a:solidFill>
          <a:latin typeface="+mn-lt"/>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0482" name="MSTSHP_01"/>
          <p:cNvSpPr>
            <a:spLocks noGrp="1" noChangeArrowheads="1"/>
          </p:cNvSpPr>
          <p:nvPr>
            <p:ph type="title"/>
          </p:nvPr>
        </p:nvSpPr>
        <p:spPr bwMode="invGray">
          <a:xfrm>
            <a:off x="400050" y="407988"/>
            <a:ext cx="83375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20483" name="MSTSHP_02"/>
          <p:cNvSpPr>
            <a:spLocks noGrp="1" noChangeArrowheads="1"/>
          </p:cNvSpPr>
          <p:nvPr>
            <p:ph type="body" idx="1"/>
          </p:nvPr>
        </p:nvSpPr>
        <p:spPr bwMode="invGray">
          <a:xfrm>
            <a:off x="400050" y="1154113"/>
            <a:ext cx="8337550"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699717" name="Text Box 5"/>
          <p:cNvSpPr txBox="1">
            <a:spLocks noChangeArrowheads="1"/>
          </p:cNvSpPr>
          <p:nvPr/>
        </p:nvSpPr>
        <p:spPr bwMode="invGray">
          <a:xfrm>
            <a:off x="4386263" y="6619875"/>
            <a:ext cx="373062" cy="193675"/>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1200" dirty="0">
                <a:solidFill>
                  <a:srgbClr val="000000"/>
                </a:solidFill>
                <a:cs typeface="Arial" charset="0"/>
              </a:rPr>
              <a:t>- </a:t>
            </a:r>
            <a:fld id="{E89F17DF-7329-4B49-A4AE-A64E3CE0CA1B}" type="slidenum">
              <a:rPr lang="en-US" sz="1200">
                <a:solidFill>
                  <a:srgbClr val="000000"/>
                </a:solidFill>
                <a:cs typeface="Arial" charset="0"/>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000000"/>
                </a:solidFill>
                <a:cs typeface="Arial" charset="0"/>
              </a:rPr>
              <a:t> -</a:t>
            </a:r>
          </a:p>
        </p:txBody>
      </p:sp>
      <p:sp>
        <p:nvSpPr>
          <p:cNvPr id="3699738" name="SHP_DOCTRACKER"/>
          <p:cNvSpPr txBox="1">
            <a:spLocks noChangeArrowheads="1"/>
          </p:cNvSpPr>
          <p:nvPr/>
        </p:nvSpPr>
        <p:spPr bwMode="gray">
          <a:xfrm rot="-5400000">
            <a:off x="8861425" y="6543675"/>
            <a:ext cx="422275" cy="66675"/>
          </a:xfrm>
          <a:prstGeom prst="rect">
            <a:avLst/>
          </a:prstGeom>
          <a:noFill/>
          <a:ln w="12700" algn="ctr">
            <a:noFill/>
            <a:miter lim="800000"/>
            <a:headEnd/>
            <a:tailEnd/>
          </a:ln>
          <a:effectLst/>
        </p:spPr>
        <p:txBody>
          <a:bodyPr wrap="none" lIns="0" tIns="0" rIns="0" bIns="0"/>
          <a:lstStyle/>
          <a:p>
            <a:pPr eaLnBrk="0" fontAlgn="base" hangingPunct="0">
              <a:lnSpc>
                <a:spcPct val="106000"/>
              </a:lnSpc>
              <a:spcBef>
                <a:spcPct val="0"/>
              </a:spcBef>
              <a:spcAft>
                <a:spcPct val="0"/>
              </a:spcAft>
              <a:defRPr/>
            </a:pPr>
            <a:r>
              <a:rPr lang="en-US" sz="400" dirty="0">
                <a:solidFill>
                  <a:srgbClr val="AFAFAF"/>
                </a:solidFill>
                <a:cs typeface="Arial" charset="0"/>
              </a:rPr>
              <a:t>WVCPRBCOMPASS Project  - COMPASS Fundamentals Presentation-FINAL.pptx</a:t>
            </a:r>
          </a:p>
        </p:txBody>
      </p:sp>
      <p:sp>
        <p:nvSpPr>
          <p:cNvPr id="3699759" name="Line 47"/>
          <p:cNvSpPr>
            <a:spLocks noChangeShapeType="1"/>
          </p:cNvSpPr>
          <p:nvPr/>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0000"/>
              </a:solidFill>
              <a:cs typeface="Arial" charset="0"/>
            </a:endParaRPr>
          </a:p>
        </p:txBody>
      </p:sp>
      <p:pic>
        <p:nvPicPr>
          <p:cNvPr id="20488" name="Picture 50" descr="DEL_COL"/>
          <p:cNvPicPr>
            <a:picLocks noChangeArrowheads="1"/>
          </p:cNvPicPr>
          <p:nvPr/>
        </p:nvPicPr>
        <p:blipFill>
          <a:blip r:embed="rId32" cstate="print"/>
          <a:srcRect/>
          <a:stretch>
            <a:fillRect/>
          </a:stretch>
        </p:blipFill>
        <p:spPr bwMode="gray">
          <a:xfrm>
            <a:off x="395288" y="6616700"/>
            <a:ext cx="868362" cy="165100"/>
          </a:xfrm>
          <a:prstGeom prst="rect">
            <a:avLst/>
          </a:prstGeom>
          <a:noFill/>
          <a:ln w="9525">
            <a:noFill/>
            <a:miter lim="800000"/>
            <a:headEnd/>
            <a:tailEnd/>
          </a:ln>
        </p:spPr>
      </p:pic>
    </p:spTree>
    <p:extLst>
      <p:ext uri="{BB962C8B-B14F-4D97-AF65-F5344CB8AC3E}">
        <p14:creationId xmlns:p14="http://schemas.microsoft.com/office/powerpoint/2010/main" val="845843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Lst>
  <p:transition/>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lnSpc>
          <a:spcPct val="106000"/>
        </a:lnSpc>
        <a:spcBef>
          <a:spcPct val="40000"/>
        </a:spcBef>
        <a:spcAft>
          <a:spcPct val="0"/>
        </a:spcAft>
        <a:buClr>
          <a:schemeClr val="tx1"/>
        </a:buClr>
        <a:buSzPct val="80000"/>
        <a:buFont typeface="Wingdings" pitchFamily="2" charset="2"/>
        <a:defRPr sz="2000">
          <a:solidFill>
            <a:schemeClr val="tx1"/>
          </a:solidFill>
          <a:latin typeface="+mn-lt"/>
          <a:ea typeface="+mn-ea"/>
          <a:cs typeface="+mn-cs"/>
        </a:defRPr>
      </a:lvl1pPr>
      <a:lvl2pPr marL="227013" indent="-225425" algn="l" rtl="0" eaLnBrk="1" fontAlgn="base" hangingPunct="1">
        <a:lnSpc>
          <a:spcPct val="106000"/>
        </a:lnSpc>
        <a:spcBef>
          <a:spcPct val="40000"/>
        </a:spcBef>
        <a:spcAft>
          <a:spcPct val="0"/>
        </a:spcAft>
        <a:buClr>
          <a:schemeClr val="tx1"/>
        </a:buClr>
        <a:buFont typeface="Wingdings 2" pitchFamily="18" charset="2"/>
        <a:buChar char="¡"/>
        <a:defRPr sz="2000">
          <a:solidFill>
            <a:schemeClr val="tx1"/>
          </a:solidFill>
          <a:latin typeface="+mn-lt"/>
        </a:defRPr>
      </a:lvl2pPr>
      <a:lvl3pPr marL="457200" indent="-228600" algn="l" rtl="0" eaLnBrk="1" fontAlgn="base" hangingPunct="1">
        <a:lnSpc>
          <a:spcPct val="106000"/>
        </a:lnSpc>
        <a:spcBef>
          <a:spcPct val="20000"/>
        </a:spcBef>
        <a:spcAft>
          <a:spcPct val="0"/>
        </a:spcAft>
        <a:buClr>
          <a:schemeClr val="tx1"/>
        </a:buClr>
        <a:buFont typeface="Arial" charset="0"/>
        <a:buChar char="–"/>
        <a:defRPr>
          <a:solidFill>
            <a:schemeClr val="tx1"/>
          </a:solidFill>
          <a:latin typeface="+mn-lt"/>
        </a:defRPr>
      </a:lvl3pPr>
      <a:lvl4pPr marL="681038" indent="-222250" algn="l" rtl="0" eaLnBrk="1" fontAlgn="base" hangingPunct="1">
        <a:lnSpc>
          <a:spcPct val="106000"/>
        </a:lnSpc>
        <a:spcBef>
          <a:spcPct val="20000"/>
        </a:spcBef>
        <a:spcAft>
          <a:spcPct val="0"/>
        </a:spcAft>
        <a:buClr>
          <a:schemeClr val="tx1"/>
        </a:buClr>
        <a:buChar char="•"/>
        <a:defRPr>
          <a:solidFill>
            <a:schemeClr val="tx1"/>
          </a:solidFill>
          <a:latin typeface="+mn-lt"/>
        </a:defRPr>
      </a:lvl4pPr>
      <a:lvl5pPr marL="1722438" indent="-236538" algn="l" rtl="0" eaLnBrk="1" fontAlgn="base" hangingPunct="1">
        <a:spcBef>
          <a:spcPct val="20000"/>
        </a:spcBef>
        <a:spcAft>
          <a:spcPct val="0"/>
        </a:spcAft>
        <a:buClr>
          <a:schemeClr val="tx1"/>
        </a:buClr>
        <a:buChar char="–"/>
        <a:defRPr sz="1200">
          <a:solidFill>
            <a:schemeClr val="tx1"/>
          </a:solidFill>
          <a:latin typeface="+mn-lt"/>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0482" name="MSTSHP_01"/>
          <p:cNvSpPr>
            <a:spLocks noGrp="1" noChangeArrowheads="1"/>
          </p:cNvSpPr>
          <p:nvPr>
            <p:ph type="title"/>
          </p:nvPr>
        </p:nvSpPr>
        <p:spPr bwMode="invGray">
          <a:xfrm>
            <a:off x="400050" y="407988"/>
            <a:ext cx="83375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20483" name="MSTSHP_02"/>
          <p:cNvSpPr>
            <a:spLocks noGrp="1" noChangeArrowheads="1"/>
          </p:cNvSpPr>
          <p:nvPr>
            <p:ph type="body" idx="1"/>
          </p:nvPr>
        </p:nvSpPr>
        <p:spPr bwMode="invGray">
          <a:xfrm>
            <a:off x="400050" y="1154113"/>
            <a:ext cx="8337550"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99717" name="Text Box 5"/>
          <p:cNvSpPr txBox="1">
            <a:spLocks noChangeArrowheads="1"/>
          </p:cNvSpPr>
          <p:nvPr/>
        </p:nvSpPr>
        <p:spPr bwMode="invGray">
          <a:xfrm>
            <a:off x="4517489" y="6707431"/>
            <a:ext cx="110608" cy="106119"/>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2776"/>
              </a:buClr>
              <a:buSzPct val="65000"/>
              <a:buFont typeface="Wingdings" pitchFamily="2" charset="2"/>
              <a:buNone/>
              <a:defRPr/>
            </a:pPr>
            <a:fld id="{E89F17DF-7329-4B49-A4AE-A64E3CE0CA1B}" type="slidenum">
              <a:rPr lang="en-US" sz="700" smtClean="0">
                <a:solidFill>
                  <a:srgbClr val="002776"/>
                </a:solidFill>
                <a:cs typeface="Arial" charset="0"/>
              </a:rPr>
              <a:pPr algn="ctr" eaLnBrk="0" fontAlgn="base" hangingPunct="0">
                <a:lnSpc>
                  <a:spcPct val="106000"/>
                </a:lnSpc>
                <a:spcBef>
                  <a:spcPct val="0"/>
                </a:spcBef>
                <a:spcAft>
                  <a:spcPct val="0"/>
                </a:spcAft>
                <a:buClr>
                  <a:srgbClr val="002776"/>
                </a:buClr>
                <a:buSzPct val="65000"/>
                <a:buFont typeface="Wingdings" pitchFamily="2" charset="2"/>
                <a:buNone/>
                <a:defRPr/>
              </a:pPr>
              <a:t>‹#›</a:t>
            </a:fld>
            <a:endParaRPr lang="en-US" sz="1200" dirty="0">
              <a:solidFill>
                <a:srgbClr val="002776"/>
              </a:solidFill>
              <a:cs typeface="Arial" charset="0"/>
            </a:endParaRPr>
          </a:p>
        </p:txBody>
      </p:sp>
      <p:sp>
        <p:nvSpPr>
          <p:cNvPr id="3699759" name="Line 47"/>
          <p:cNvSpPr>
            <a:spLocks noChangeShapeType="1"/>
          </p:cNvSpPr>
          <p:nvPr/>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2776"/>
              </a:solidFill>
              <a:cs typeface="Arial" charset="0"/>
            </a:endParaRPr>
          </a:p>
        </p:txBody>
      </p:sp>
    </p:spTree>
    <p:extLst>
      <p:ext uri="{BB962C8B-B14F-4D97-AF65-F5344CB8AC3E}">
        <p14:creationId xmlns:p14="http://schemas.microsoft.com/office/powerpoint/2010/main" val="373332840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lnSpc>
          <a:spcPct val="106000"/>
        </a:lnSpc>
        <a:spcBef>
          <a:spcPct val="40000"/>
        </a:spcBef>
        <a:spcAft>
          <a:spcPct val="0"/>
        </a:spcAft>
        <a:buClr>
          <a:schemeClr val="tx1"/>
        </a:buClr>
        <a:buSzPct val="80000"/>
        <a:buFont typeface="Wingdings" pitchFamily="2" charset="2"/>
        <a:defRPr sz="2000">
          <a:solidFill>
            <a:schemeClr val="tx1"/>
          </a:solidFill>
          <a:latin typeface="+mn-lt"/>
          <a:ea typeface="+mn-ea"/>
          <a:cs typeface="+mn-cs"/>
        </a:defRPr>
      </a:lvl1pPr>
      <a:lvl2pPr marL="227013" indent="-225425" algn="l" rtl="0" eaLnBrk="1" fontAlgn="base" hangingPunct="1">
        <a:lnSpc>
          <a:spcPct val="106000"/>
        </a:lnSpc>
        <a:spcBef>
          <a:spcPct val="40000"/>
        </a:spcBef>
        <a:spcAft>
          <a:spcPct val="0"/>
        </a:spcAft>
        <a:buClr>
          <a:schemeClr val="tx1"/>
        </a:buClr>
        <a:buFont typeface="Arial" pitchFamily="34" charset="0"/>
        <a:buChar char="•"/>
        <a:defRPr sz="2000">
          <a:solidFill>
            <a:schemeClr val="tx1"/>
          </a:solidFill>
          <a:latin typeface="+mn-lt"/>
        </a:defRPr>
      </a:lvl2pPr>
      <a:lvl3pPr marL="457200" indent="-228600" algn="l" rtl="0" eaLnBrk="1" fontAlgn="base" hangingPunct="1">
        <a:lnSpc>
          <a:spcPct val="106000"/>
        </a:lnSpc>
        <a:spcBef>
          <a:spcPct val="20000"/>
        </a:spcBef>
        <a:spcAft>
          <a:spcPct val="0"/>
        </a:spcAft>
        <a:buClr>
          <a:schemeClr val="tx1"/>
        </a:buClr>
        <a:buFont typeface="Arial" charset="0"/>
        <a:buChar char="–"/>
        <a:defRPr>
          <a:solidFill>
            <a:schemeClr val="tx1"/>
          </a:solidFill>
          <a:latin typeface="+mn-lt"/>
        </a:defRPr>
      </a:lvl3pPr>
      <a:lvl4pPr marL="681038" indent="-222250" algn="l" rtl="0" eaLnBrk="1" fontAlgn="base" hangingPunct="1">
        <a:lnSpc>
          <a:spcPct val="106000"/>
        </a:lnSpc>
        <a:spcBef>
          <a:spcPct val="20000"/>
        </a:spcBef>
        <a:spcAft>
          <a:spcPct val="0"/>
        </a:spcAft>
        <a:buClr>
          <a:schemeClr val="tx1"/>
        </a:buClr>
        <a:buChar char="•"/>
        <a:defRPr>
          <a:solidFill>
            <a:schemeClr val="tx1"/>
          </a:solidFill>
          <a:latin typeface="+mn-lt"/>
        </a:defRPr>
      </a:lvl4pPr>
      <a:lvl5pPr marL="912813" indent="-236538" algn="l" rtl="0" eaLnBrk="1" fontAlgn="base" hangingPunct="1">
        <a:spcBef>
          <a:spcPct val="20000"/>
        </a:spcBef>
        <a:spcAft>
          <a:spcPct val="0"/>
        </a:spcAft>
        <a:buClr>
          <a:schemeClr val="tx1"/>
        </a:buClr>
        <a:buChar char="–"/>
        <a:defRPr sz="1200">
          <a:solidFill>
            <a:schemeClr val="tx1"/>
          </a:solidFill>
          <a:latin typeface="+mn-lt"/>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blackWhite">
      <p:bgPr>
        <a:solidFill>
          <a:schemeClr val="bg1"/>
        </a:solidFill>
        <a:effectLst/>
      </p:bgPr>
    </p:bg>
    <p:spTree>
      <p:nvGrpSpPr>
        <p:cNvPr id="1" name=""/>
        <p:cNvGrpSpPr/>
        <p:nvPr/>
      </p:nvGrpSpPr>
      <p:grpSpPr>
        <a:xfrm>
          <a:off x="0" y="0"/>
          <a:ext cx="0" cy="0"/>
          <a:chOff x="0" y="0"/>
          <a:chExt cx="0" cy="0"/>
        </a:xfrm>
      </p:grpSpPr>
      <p:sp>
        <p:nvSpPr>
          <p:cNvPr id="20482" name="MSTSHP_01"/>
          <p:cNvSpPr>
            <a:spLocks noGrp="1" noChangeArrowheads="1"/>
          </p:cNvSpPr>
          <p:nvPr>
            <p:ph type="title"/>
          </p:nvPr>
        </p:nvSpPr>
        <p:spPr bwMode="invGray">
          <a:xfrm>
            <a:off x="400050" y="407988"/>
            <a:ext cx="83375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20483" name="MSTSHP_02"/>
          <p:cNvSpPr>
            <a:spLocks noGrp="1" noChangeArrowheads="1"/>
          </p:cNvSpPr>
          <p:nvPr>
            <p:ph type="body" idx="1"/>
          </p:nvPr>
        </p:nvSpPr>
        <p:spPr bwMode="invGray">
          <a:xfrm>
            <a:off x="400050" y="1154113"/>
            <a:ext cx="8337550"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699717" name="Text Box 5"/>
          <p:cNvSpPr txBox="1">
            <a:spLocks noChangeArrowheads="1"/>
          </p:cNvSpPr>
          <p:nvPr/>
        </p:nvSpPr>
        <p:spPr bwMode="invGray">
          <a:xfrm>
            <a:off x="4386263" y="6619875"/>
            <a:ext cx="373062" cy="193675"/>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1200" dirty="0">
                <a:solidFill>
                  <a:srgbClr val="000000"/>
                </a:solidFill>
              </a:rPr>
              <a:t>- </a:t>
            </a:r>
            <a:fld id="{485DE658-46E8-4DB4-9B7E-91C594B5C9FA}" type="slidenum">
              <a:rPr lang="en-US" sz="1200">
                <a:solidFill>
                  <a:srgbClr val="000000"/>
                </a:solidFill>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000000"/>
                </a:solidFill>
              </a:rPr>
              <a:t> -</a:t>
            </a:r>
          </a:p>
        </p:txBody>
      </p:sp>
      <p:sp>
        <p:nvSpPr>
          <p:cNvPr id="3699759" name="Line 47"/>
          <p:cNvSpPr>
            <a:spLocks noChangeShapeType="1"/>
          </p:cNvSpPr>
          <p:nvPr/>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0000"/>
              </a:solidFill>
            </a:endParaRPr>
          </a:p>
        </p:txBody>
      </p:sp>
      <p:pic>
        <p:nvPicPr>
          <p:cNvPr id="20488" name="Picture 50" descr="DEL_COL"/>
          <p:cNvPicPr>
            <a:picLocks noChangeArrowheads="1"/>
          </p:cNvPicPr>
          <p:nvPr/>
        </p:nvPicPr>
        <p:blipFill>
          <a:blip r:embed="rId32" cstate="print"/>
          <a:srcRect/>
          <a:stretch>
            <a:fillRect/>
          </a:stretch>
        </p:blipFill>
        <p:spPr bwMode="gray">
          <a:xfrm>
            <a:off x="395288" y="6616700"/>
            <a:ext cx="868362" cy="165100"/>
          </a:xfrm>
          <a:prstGeom prst="rect">
            <a:avLst/>
          </a:prstGeom>
          <a:noFill/>
          <a:ln w="9525">
            <a:noFill/>
            <a:miter lim="800000"/>
            <a:headEnd/>
            <a:tailEnd/>
          </a:ln>
        </p:spPr>
      </p:pic>
      <p:pic>
        <p:nvPicPr>
          <p:cNvPr id="8" name="Picture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7726152" y="87630"/>
            <a:ext cx="1011448" cy="1005840"/>
          </a:xfrm>
          <a:prstGeom prst="rect">
            <a:avLst/>
          </a:prstGeom>
        </p:spPr>
      </p:pic>
    </p:spTree>
    <p:extLst>
      <p:ext uri="{BB962C8B-B14F-4D97-AF65-F5344CB8AC3E}">
        <p14:creationId xmlns:p14="http://schemas.microsoft.com/office/powerpoint/2010/main" val="167028468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9" r:id="rId30"/>
  </p:sldLayoutIdLst>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0" fontAlgn="base" hangingPunct="0">
        <a:lnSpc>
          <a:spcPct val="106000"/>
        </a:lnSpc>
        <a:spcBef>
          <a:spcPct val="40000"/>
        </a:spcBef>
        <a:spcAft>
          <a:spcPct val="0"/>
        </a:spcAft>
        <a:buClr>
          <a:schemeClr val="tx1"/>
        </a:buClr>
        <a:buSzPct val="80000"/>
        <a:buFont typeface="Wingdings" pitchFamily="2" charset="2"/>
        <a:buNone/>
        <a:defRPr sz="1800">
          <a:solidFill>
            <a:schemeClr val="tx1"/>
          </a:solidFill>
          <a:latin typeface="+mn-lt"/>
          <a:ea typeface="+mn-ea"/>
          <a:cs typeface="+mn-cs"/>
        </a:defRPr>
      </a:lvl1pPr>
      <a:lvl2pPr marL="227013" indent="-225425" algn="l" rtl="0" eaLnBrk="0" fontAlgn="base" hangingPunct="0">
        <a:lnSpc>
          <a:spcPct val="106000"/>
        </a:lnSpc>
        <a:spcBef>
          <a:spcPct val="40000"/>
        </a:spcBef>
        <a:spcAft>
          <a:spcPct val="0"/>
        </a:spcAft>
        <a:buClr>
          <a:schemeClr val="tx1"/>
        </a:buClr>
        <a:buFont typeface="Wingdings 2" pitchFamily="18" charset="2"/>
        <a:buChar char="¡"/>
        <a:defRPr sz="1800">
          <a:solidFill>
            <a:schemeClr val="tx1"/>
          </a:solidFill>
          <a:latin typeface="+mn-lt"/>
        </a:defRPr>
      </a:lvl2pPr>
      <a:lvl3pPr marL="457200" indent="-228600" algn="l" rtl="0" eaLnBrk="0" fontAlgn="base" hangingPunct="0">
        <a:lnSpc>
          <a:spcPct val="106000"/>
        </a:lnSpc>
        <a:spcBef>
          <a:spcPct val="20000"/>
        </a:spcBef>
        <a:spcAft>
          <a:spcPct val="0"/>
        </a:spcAft>
        <a:buClr>
          <a:schemeClr val="tx1"/>
        </a:buClr>
        <a:buFont typeface="Arial" charset="0"/>
        <a:buChar char="–"/>
        <a:defRPr sz="1600">
          <a:solidFill>
            <a:schemeClr val="tx1"/>
          </a:solidFill>
          <a:latin typeface="+mn-lt"/>
        </a:defRPr>
      </a:lvl3pPr>
      <a:lvl4pPr marL="681038" indent="-222250" algn="l" rtl="0" eaLnBrk="0" fontAlgn="base" hangingPunct="0">
        <a:lnSpc>
          <a:spcPct val="106000"/>
        </a:lnSpc>
        <a:spcBef>
          <a:spcPct val="20000"/>
        </a:spcBef>
        <a:spcAft>
          <a:spcPct val="0"/>
        </a:spcAft>
        <a:buClr>
          <a:schemeClr val="tx1"/>
        </a:buClr>
        <a:buChar char="•"/>
        <a:defRPr sz="1600">
          <a:solidFill>
            <a:schemeClr val="tx1"/>
          </a:solidFill>
          <a:latin typeface="+mn-lt"/>
        </a:defRPr>
      </a:lvl4pPr>
      <a:lvl5pPr marL="1722438" indent="-236538" algn="l" rtl="0" eaLnBrk="0" fontAlgn="base" hangingPunct="0">
        <a:spcBef>
          <a:spcPct val="20000"/>
        </a:spcBef>
        <a:spcAft>
          <a:spcPct val="0"/>
        </a:spcAft>
        <a:buClr>
          <a:schemeClr val="tx1"/>
        </a:buClr>
        <a:buChar char="–"/>
        <a:defRPr sz="1200">
          <a:solidFill>
            <a:schemeClr val="tx1"/>
          </a:solidFill>
          <a:latin typeface="+mn-lt"/>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6.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23.png"/><Relationship Id="rId4" Type="http://schemas.openxmlformats.org/officeDocument/2006/relationships/hyperlink" Target="../ESS%20WBT%20Final/Employment%20Classification%20and%20Contributions.mp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tags" Target="../tags/tag11.xml"/><Relationship Id="rId4" Type="http://schemas.openxmlformats.org/officeDocument/2006/relationships/image" Target="../media/image57.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tags" Target="../tags/tag12.xml"/><Relationship Id="rId5" Type="http://schemas.openxmlformats.org/officeDocument/2006/relationships/image" Target="../media/image58.png"/><Relationship Id="rId4" Type="http://schemas.openxmlformats.org/officeDocument/2006/relationships/hyperlink" Target="../ESS%20WBT%20Final/Retirement%20and%20Refund%20Certification.mp4"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tags" Target="../tags/tag1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tags" Target="../tags/tag14.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tags" Target="../tags/tag15.xml"/><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04800" y="317499"/>
            <a:ext cx="8462963" cy="6111875"/>
            <a:chOff x="304800" y="317499"/>
            <a:chExt cx="8462963" cy="6111875"/>
          </a:xfrm>
        </p:grpSpPr>
        <p:sp>
          <p:nvSpPr>
            <p:cNvPr id="5" name="SHP_165"/>
            <p:cNvSpPr>
              <a:spLocks noChangeArrowheads="1"/>
            </p:cNvSpPr>
            <p:nvPr/>
          </p:nvSpPr>
          <p:spPr bwMode="auto">
            <a:xfrm>
              <a:off x="304800" y="317499"/>
              <a:ext cx="8462963" cy="6111875"/>
            </a:xfrm>
            <a:prstGeom prst="rect">
              <a:avLst/>
            </a:prstGeom>
            <a:noFill/>
            <a:ln w="19050" algn="ctr">
              <a:solidFill>
                <a:srgbClr val="374A6A"/>
              </a:solidFill>
              <a:miter lim="800000"/>
              <a:headEnd/>
              <a:tailEnd/>
            </a:ln>
          </p:spPr>
          <p:txBody>
            <a:bodyPr lIns="90000" tIns="90000" rIns="90000" bIns="90000" anchor="ctr"/>
            <a:lstStyle/>
            <a:p>
              <a:pPr marL="119063" indent="-119063" eaLnBrk="0" fontAlgn="base" hangingPunct="0">
                <a:spcBef>
                  <a:spcPct val="50000"/>
                </a:spcBef>
                <a:spcAft>
                  <a:spcPct val="0"/>
                </a:spcAft>
              </a:pPr>
              <a:endParaRPr lang="en-US" sz="1100" b="1" dirty="0">
                <a:solidFill>
                  <a:srgbClr val="000000"/>
                </a:solidFill>
              </a:endParaRPr>
            </a:p>
          </p:txBody>
        </p:sp>
        <p:sp>
          <p:nvSpPr>
            <p:cNvPr id="7" name="TextBox 6"/>
            <p:cNvSpPr txBox="1"/>
            <p:nvPr/>
          </p:nvSpPr>
          <p:spPr bwMode="auto">
            <a:xfrm>
              <a:off x="376238" y="3901629"/>
              <a:ext cx="7091362" cy="483850"/>
            </a:xfrm>
            <a:prstGeom prst="rect">
              <a:avLst/>
            </a:prstGeom>
          </p:spPr>
          <p:txBody>
            <a:bodyPr wrap="square" rtlCol="0">
              <a:spAutoFit/>
            </a:bodyPr>
            <a:lstStyle/>
            <a:p>
              <a:pPr indent="1588" fontAlgn="base">
                <a:lnSpc>
                  <a:spcPct val="106000"/>
                </a:lnSpc>
                <a:spcBef>
                  <a:spcPct val="40000"/>
                </a:spcBef>
                <a:spcAft>
                  <a:spcPct val="0"/>
                </a:spcAft>
                <a:buClr>
                  <a:srgbClr val="000000"/>
                </a:buClr>
              </a:pPr>
              <a:r>
                <a:rPr lang="en-US" sz="2400" b="1" dirty="0">
                  <a:solidFill>
                    <a:srgbClr val="046A38"/>
                  </a:solidFill>
                  <a:cs typeface="Arial" charset="0"/>
                </a:rPr>
                <a:t>Employer Self Service (ESS) – WVEIS Training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373999"/>
              <a:ext cx="1291161" cy="128400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616" y="5029200"/>
              <a:ext cx="4657345" cy="1005840"/>
            </a:xfrm>
            <a:prstGeom prst="rect">
              <a:avLst/>
            </a:prstGeom>
          </p:spPr>
        </p:pic>
        <p:sp>
          <p:nvSpPr>
            <p:cNvPr id="13" name="TextBox 12"/>
            <p:cNvSpPr txBox="1"/>
            <p:nvPr/>
          </p:nvSpPr>
          <p:spPr bwMode="auto">
            <a:xfrm>
              <a:off x="304800" y="2144899"/>
              <a:ext cx="8086724" cy="1090940"/>
            </a:xfrm>
            <a:prstGeom prst="rect">
              <a:avLst/>
            </a:prstGeom>
          </p:spPr>
          <p:txBody>
            <a:bodyPr wrap="square" rtlCol="0">
              <a:spAutoFit/>
            </a:bodyPr>
            <a:lstStyle/>
            <a:p>
              <a:pPr indent="1588" fontAlgn="base">
                <a:lnSpc>
                  <a:spcPct val="106000"/>
                </a:lnSpc>
                <a:spcBef>
                  <a:spcPct val="40000"/>
                </a:spcBef>
                <a:spcAft>
                  <a:spcPct val="0"/>
                </a:spcAft>
                <a:buClr>
                  <a:srgbClr val="000000"/>
                </a:buClr>
              </a:pPr>
              <a:r>
                <a:rPr lang="en-US" sz="3200" dirty="0">
                  <a:solidFill>
                    <a:srgbClr val="012169"/>
                  </a:solidFill>
                  <a:cs typeface="Arial" charset="0"/>
                </a:rPr>
                <a:t>West Virginia Consolidated Public Retirement Board</a:t>
              </a:r>
            </a:p>
          </p:txBody>
        </p:sp>
      </p:grpSp>
    </p:spTree>
    <p:custDataLst>
      <p:tags r:id="rId1"/>
    </p:custDataLst>
    <p:extLst>
      <p:ext uri="{BB962C8B-B14F-4D97-AF65-F5344CB8AC3E}">
        <p14:creationId xmlns:p14="http://schemas.microsoft.com/office/powerpoint/2010/main" val="3318714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Calculating the Payroll Schedule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50" y="1143000"/>
            <a:ext cx="8743949" cy="5334000"/>
          </a:xfrm>
          <a:prstGeom prst="rect">
            <a:avLst/>
          </a:prstGeom>
        </p:spPr>
      </p:pic>
    </p:spTree>
    <p:extLst>
      <p:ext uri="{BB962C8B-B14F-4D97-AF65-F5344CB8AC3E}">
        <p14:creationId xmlns:p14="http://schemas.microsoft.com/office/powerpoint/2010/main" val="157822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Adjusting the Projected Payroll Schedule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914400"/>
            <a:ext cx="6838950" cy="5588544"/>
          </a:xfrm>
          <a:prstGeom prst="rect">
            <a:avLst/>
          </a:prstGeom>
        </p:spPr>
      </p:pic>
      <p:sp>
        <p:nvSpPr>
          <p:cNvPr id="2" name="Arrow: Right 1">
            <a:extLst>
              <a:ext uri="{FF2B5EF4-FFF2-40B4-BE49-F238E27FC236}">
                <a16:creationId xmlns:a16="http://schemas.microsoft.com/office/drawing/2014/main" id="{8B2F0AA6-A029-4CC1-A278-EADA090BBFDF}"/>
              </a:ext>
            </a:extLst>
          </p:cNvPr>
          <p:cNvSpPr/>
          <p:nvPr/>
        </p:nvSpPr>
        <p:spPr bwMode="auto">
          <a:xfrm>
            <a:off x="3072321" y="3962400"/>
            <a:ext cx="762000" cy="228600"/>
          </a:xfrm>
          <a:prstGeom prst="righ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47936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Saving the Payroll Schedule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990600"/>
            <a:ext cx="7448550" cy="4809636"/>
          </a:xfrm>
          <a:prstGeom prst="rect">
            <a:avLst/>
          </a:prstGeom>
        </p:spPr>
      </p:pic>
    </p:spTree>
    <p:extLst>
      <p:ext uri="{BB962C8B-B14F-4D97-AF65-F5344CB8AC3E}">
        <p14:creationId xmlns:p14="http://schemas.microsoft.com/office/powerpoint/2010/main" val="1309276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96875"/>
            <a:ext cx="8204200" cy="365125"/>
          </a:xfrm>
        </p:spPr>
        <p:txBody>
          <a:bodyPr/>
          <a:lstStyle/>
          <a:p>
            <a:r>
              <a:rPr lang="en-US" dirty="0"/>
              <a:t>Employment Classification &amp; Contribution</a:t>
            </a:r>
          </a:p>
        </p:txBody>
      </p:sp>
      <p:sp>
        <p:nvSpPr>
          <p:cNvPr id="5" name="Rectangle 4"/>
          <p:cNvSpPr/>
          <p:nvPr/>
        </p:nvSpPr>
        <p:spPr bwMode="auto">
          <a:xfrm>
            <a:off x="3848101" y="1676400"/>
            <a:ext cx="4953000" cy="4876800"/>
          </a:xfrm>
          <a:prstGeom prst="rect">
            <a:avLst/>
          </a:prstGeom>
          <a:solidFill>
            <a:srgbClr val="EEEFF4"/>
          </a:soli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
        <p:nvSpPr>
          <p:cNvPr id="19" name="Rectangle 18"/>
          <p:cNvSpPr/>
          <p:nvPr/>
        </p:nvSpPr>
        <p:spPr bwMode="auto">
          <a:xfrm>
            <a:off x="4152901" y="1731760"/>
            <a:ext cx="4343400" cy="381000"/>
          </a:xfrm>
          <a:prstGeom prst="rect">
            <a:avLst/>
          </a:prstGeom>
          <a:solidFill>
            <a:srgbClr val="EEEFF4"/>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ctr" defTabSz="914400" rtl="0" eaLnBrk="1" fontAlgn="base" latinLnBrk="0" hangingPunct="1">
              <a:lnSpc>
                <a:spcPct val="106000"/>
              </a:lnSpc>
              <a:spcBef>
                <a:spcPct val="0"/>
              </a:spcBef>
              <a:spcAft>
                <a:spcPct val="0"/>
              </a:spcAft>
              <a:buClrTx/>
              <a:buSzTx/>
              <a:buFont typeface="Wingdings 2" pitchFamily="18" charset="2"/>
              <a:buNone/>
              <a:tabLst/>
            </a:pPr>
            <a:r>
              <a:rPr lang="en-US" sz="1600" b="1" dirty="0">
                <a:solidFill>
                  <a:srgbClr val="000066"/>
                </a:solidFill>
                <a:latin typeface="Arial" charset="0"/>
              </a:rPr>
              <a:t>Processing Employment Classification &amp; Contribution Report</a:t>
            </a:r>
            <a:endParaRPr kumimoji="0" lang="en-US" sz="1600" b="1" i="0" u="none" strike="noStrike" cap="none" normalizeH="0" baseline="0" dirty="0">
              <a:ln>
                <a:noFill/>
              </a:ln>
              <a:solidFill>
                <a:srgbClr val="000066"/>
              </a:solidFill>
              <a:effectLst/>
              <a:latin typeface="Arial" charset="0"/>
            </a:endParaRPr>
          </a:p>
        </p:txBody>
      </p:sp>
      <p:sp>
        <p:nvSpPr>
          <p:cNvPr id="10" name="Pentagon 9">
            <a:hlinkClick r:id="rId4" action="ppaction://hlinkfile"/>
          </p:cNvPr>
          <p:cNvSpPr/>
          <p:nvPr/>
        </p:nvSpPr>
        <p:spPr bwMode="auto">
          <a:xfrm>
            <a:off x="323850" y="3657600"/>
            <a:ext cx="3714750" cy="533400"/>
          </a:xfrm>
          <a:prstGeom prst="homePlate">
            <a:avLst/>
          </a:prstGeom>
          <a:solidFill>
            <a:srgbClr val="3A8828"/>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fontAlgn="base">
              <a:lnSpc>
                <a:spcPct val="106000"/>
              </a:lnSpc>
              <a:spcBef>
                <a:spcPct val="0"/>
              </a:spcBef>
              <a:spcAft>
                <a:spcPct val="0"/>
              </a:spcAft>
              <a:buFont typeface="Wingdings 2" pitchFamily="18" charset="2"/>
              <a:buNone/>
            </a:pPr>
            <a:r>
              <a:rPr lang="en-US" sz="1600" dirty="0">
                <a:solidFill>
                  <a:schemeClr val="bg1"/>
                </a:solidFill>
                <a:latin typeface="Arial" charset="0"/>
              </a:rPr>
              <a:t>Submit Employment Classification &amp; Contribution</a:t>
            </a:r>
          </a:p>
        </p:txBody>
      </p:sp>
      <p:pic>
        <p:nvPicPr>
          <p:cNvPr id="6" name="Picture 5"/>
          <p:cNvPicPr>
            <a:picLocks noChangeAspect="1"/>
          </p:cNvPicPr>
          <p:nvPr/>
        </p:nvPicPr>
        <p:blipFill>
          <a:blip r:embed="rId5"/>
          <a:stretch>
            <a:fillRect/>
          </a:stretch>
        </p:blipFill>
        <p:spPr>
          <a:xfrm>
            <a:off x="4225875" y="2281646"/>
            <a:ext cx="4313528" cy="3966754"/>
          </a:xfrm>
          <a:prstGeom prst="rect">
            <a:avLst/>
          </a:prstGeom>
        </p:spPr>
      </p:pic>
    </p:spTree>
    <p:custDataLst>
      <p:tags r:id="rId1"/>
    </p:custDataLst>
    <p:extLst>
      <p:ext uri="{BB962C8B-B14F-4D97-AF65-F5344CB8AC3E}">
        <p14:creationId xmlns:p14="http://schemas.microsoft.com/office/powerpoint/2010/main" val="363523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36095"/>
            <a:ext cx="6343650" cy="739378"/>
          </a:xfrm>
          <a:noFill/>
          <a:ln w="9525">
            <a:noFill/>
            <a:miter lim="800000"/>
            <a:headEnd/>
            <a:tailEnd/>
          </a:ln>
        </p:spPr>
        <p:txBody>
          <a:bodyPr vert="horz" wrap="square" lIns="0" tIns="0" rIns="0" bIns="0" numCol="1" anchor="b" anchorCtr="0" compatLnSpc="1">
            <a:prstTxWarp prst="textNoShape">
              <a:avLst/>
            </a:prstTxWarp>
          </a:bodyPr>
          <a:lstStyle/>
          <a:p>
            <a:r>
              <a:rPr lang="en-US" altLang="en-US" dirty="0"/>
              <a:t>COMPASS Employer Self Service Portal:</a:t>
            </a:r>
            <a:br>
              <a:rPr lang="en-US" altLang="en-US" dirty="0"/>
            </a:br>
            <a:r>
              <a:rPr lang="en-US" altLang="en-US" dirty="0"/>
              <a:t>WVEIS Reporting Employers</a:t>
            </a:r>
          </a:p>
        </p:txBody>
      </p:sp>
      <p:sp>
        <p:nvSpPr>
          <p:cNvPr id="3" name="Content Placeholder 2"/>
          <p:cNvSpPr>
            <a:spLocks noGrp="1"/>
          </p:cNvSpPr>
          <p:nvPr>
            <p:ph idx="1"/>
          </p:nvPr>
        </p:nvSpPr>
        <p:spPr>
          <a:xfrm>
            <a:off x="838200" y="1143000"/>
            <a:ext cx="6858000" cy="4074319"/>
          </a:xfrm>
        </p:spPr>
        <p:txBody>
          <a:bodyPr/>
          <a:lstStyle/>
          <a:p>
            <a:pPr>
              <a:buClr>
                <a:srgbClr val="006600"/>
              </a:buClr>
              <a:buSzPct val="100000"/>
              <a:buFont typeface="Wingdings" panose="05000000000000000000" pitchFamily="2" charset="2"/>
              <a:buChar char="§"/>
            </a:pPr>
            <a:r>
              <a:rPr lang="en-US" altLang="en-US" sz="2000" dirty="0"/>
              <a:t>With WVEIS as your reporting method, you will continue to enroll your employees within the WVEIS system as a function of paying your employees.  </a:t>
            </a:r>
          </a:p>
          <a:p>
            <a:pPr>
              <a:buClr>
                <a:srgbClr val="006600"/>
              </a:buClr>
              <a:buSzPct val="100000"/>
              <a:buFont typeface="Wingdings" panose="05000000000000000000" pitchFamily="2" charset="2"/>
              <a:buChar char="§"/>
            </a:pPr>
            <a:r>
              <a:rPr lang="en-US" altLang="en-US" sz="2000" dirty="0"/>
              <a:t>The enrollment and contribution information that is reported to WVEIS, such as your employee demographic data and earnings, will be passed on to CPRB via a file sent through a secure transfer process. </a:t>
            </a:r>
          </a:p>
          <a:p>
            <a:pPr>
              <a:buClr>
                <a:srgbClr val="006600"/>
              </a:buClr>
              <a:buSzPct val="100000"/>
              <a:buFont typeface="Wingdings" panose="05000000000000000000" pitchFamily="2" charset="2"/>
              <a:buChar char="§"/>
            </a:pPr>
            <a:r>
              <a:rPr lang="en-US" altLang="en-US" sz="2000" dirty="0"/>
              <a:t>The file will be uploaded into COMPASS and you will be able to see reports regarding the information CPRB received from WVEIS, this can be accessed through the Submit History button under the combined employment classification and contribution option. </a:t>
            </a:r>
          </a:p>
          <a:p>
            <a:pPr>
              <a:defRPr/>
            </a:pPr>
            <a:endParaRPr lang="en-US" b="0" dirty="0"/>
          </a:p>
        </p:txBody>
      </p:sp>
    </p:spTree>
    <p:extLst>
      <p:ext uri="{BB962C8B-B14F-4D97-AF65-F5344CB8AC3E}">
        <p14:creationId xmlns:p14="http://schemas.microsoft.com/office/powerpoint/2010/main" val="3660532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Submit Employer Report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914400"/>
            <a:ext cx="6381750" cy="5541720"/>
          </a:xfrm>
          <a:prstGeom prst="rect">
            <a:avLst/>
          </a:prstGeom>
        </p:spPr>
      </p:pic>
    </p:spTree>
    <p:extLst>
      <p:ext uri="{BB962C8B-B14F-4D97-AF65-F5344CB8AC3E}">
        <p14:creationId xmlns:p14="http://schemas.microsoft.com/office/powerpoint/2010/main" val="584664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0050" y="407988"/>
            <a:ext cx="7226300" cy="365125"/>
          </a:xfrm>
        </p:spPr>
        <p:txBody>
          <a:bodyPr/>
          <a:lstStyle/>
          <a:p>
            <a:r>
              <a:rPr lang="en-US" dirty="0"/>
              <a:t>Submit Employer Report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990600"/>
            <a:ext cx="6838950" cy="5440410"/>
          </a:xfrm>
          <a:prstGeom prst="rect">
            <a:avLst/>
          </a:prstGeom>
        </p:spPr>
      </p:pic>
    </p:spTree>
    <p:extLst>
      <p:ext uri="{BB962C8B-B14F-4D97-AF65-F5344CB8AC3E}">
        <p14:creationId xmlns:p14="http://schemas.microsoft.com/office/powerpoint/2010/main" val="511650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0050" y="407988"/>
            <a:ext cx="7226300" cy="365125"/>
          </a:xfrm>
        </p:spPr>
        <p:txBody>
          <a:bodyPr/>
          <a:lstStyle/>
          <a:p>
            <a:r>
              <a:rPr lang="en-US" dirty="0"/>
              <a:t>Getting Started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914400"/>
            <a:ext cx="6705600" cy="5562600"/>
          </a:xfrm>
          <a:prstGeom prst="rect">
            <a:avLst/>
          </a:prstGeom>
        </p:spPr>
      </p:pic>
    </p:spTree>
    <p:extLst>
      <p:ext uri="{BB962C8B-B14F-4D97-AF65-F5344CB8AC3E}">
        <p14:creationId xmlns:p14="http://schemas.microsoft.com/office/powerpoint/2010/main" val="3108300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04800"/>
            <a:ext cx="5454650" cy="454025"/>
          </a:xfrm>
        </p:spPr>
        <p:txBody>
          <a:bodyPr>
            <a:normAutofit/>
          </a:bodyPr>
          <a:lstStyle/>
          <a:p>
            <a:r>
              <a:rPr lang="en-US" dirty="0"/>
              <a:t>Submission History</a:t>
            </a:r>
          </a:p>
        </p:txBody>
      </p:sp>
      <p:pic>
        <p:nvPicPr>
          <p:cNvPr id="3" name="Picture 2"/>
          <p:cNvPicPr>
            <a:picLocks noChangeAspect="1"/>
          </p:cNvPicPr>
          <p:nvPr/>
        </p:nvPicPr>
        <p:blipFill>
          <a:blip r:embed="rId2"/>
          <a:stretch>
            <a:fillRect/>
          </a:stretch>
        </p:blipFill>
        <p:spPr>
          <a:xfrm>
            <a:off x="457200" y="838200"/>
            <a:ext cx="6858000" cy="5562600"/>
          </a:xfrm>
          <a:prstGeom prst="rect">
            <a:avLst/>
          </a:prstGeom>
        </p:spPr>
      </p:pic>
    </p:spTree>
    <p:extLst>
      <p:ext uri="{BB962C8B-B14F-4D97-AF65-F5344CB8AC3E}">
        <p14:creationId xmlns:p14="http://schemas.microsoft.com/office/powerpoint/2010/main" val="683422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0050" y="407988"/>
            <a:ext cx="7226300" cy="365125"/>
          </a:xfrm>
        </p:spPr>
        <p:txBody>
          <a:bodyPr/>
          <a:lstStyle/>
          <a:p>
            <a:r>
              <a:rPr lang="en-US" dirty="0"/>
              <a:t>Submission History – Search by Date Range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1219200"/>
            <a:ext cx="7448550" cy="4950648"/>
          </a:xfrm>
          <a:prstGeom prst="rect">
            <a:avLst/>
          </a:prstGeom>
        </p:spPr>
      </p:pic>
    </p:spTree>
    <p:extLst>
      <p:ext uri="{BB962C8B-B14F-4D97-AF65-F5344CB8AC3E}">
        <p14:creationId xmlns:p14="http://schemas.microsoft.com/office/powerpoint/2010/main" val="2754021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Today’s Agenda</a:t>
            </a:r>
          </a:p>
        </p:txBody>
      </p:sp>
      <p:graphicFrame>
        <p:nvGraphicFramePr>
          <p:cNvPr id="6" name="Content Placeholder 4"/>
          <p:cNvGraphicFramePr>
            <a:graphicFrameLocks/>
          </p:cNvGraphicFramePr>
          <p:nvPr>
            <p:extLst>
              <p:ext uri="{D42A27DB-BD31-4B8C-83A1-F6EECF244321}">
                <p14:modId xmlns:p14="http://schemas.microsoft.com/office/powerpoint/2010/main" val="134400087"/>
              </p:ext>
            </p:extLst>
          </p:nvPr>
        </p:nvGraphicFramePr>
        <p:xfrm>
          <a:off x="381000" y="1066800"/>
          <a:ext cx="7391400" cy="3468922"/>
        </p:xfrm>
        <a:graphic>
          <a:graphicData uri="http://schemas.openxmlformats.org/drawingml/2006/table">
            <a:tbl>
              <a:tblPr firstRow="1" bandRow="1">
                <a:tableStyleId>{5C22544A-7EE6-4342-B048-85BDC9FD1C3A}</a:tableStyleId>
              </a:tblPr>
              <a:tblGrid>
                <a:gridCol w="7391400">
                  <a:extLst>
                    <a:ext uri="{9D8B030D-6E8A-4147-A177-3AD203B41FA5}">
                      <a16:colId xmlns:a16="http://schemas.microsoft.com/office/drawing/2014/main" val="20000"/>
                    </a:ext>
                  </a:extLst>
                </a:gridCol>
              </a:tblGrid>
              <a:tr h="381698">
                <a:tc>
                  <a:txBody>
                    <a:bodyPr/>
                    <a:lstStyle/>
                    <a:p>
                      <a:r>
                        <a:rPr lang="en-US" sz="1800" b="1" dirty="0"/>
                        <a:t>Topic</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85372">
                <a:tc>
                  <a:txBody>
                    <a:bodyPr/>
                    <a:lstStyle/>
                    <a:p>
                      <a:r>
                        <a:rPr lang="en-US" sz="1400" b="1" dirty="0"/>
                        <a:t>Welcome and Introductions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FF4"/>
                    </a:solidFill>
                  </a:tcPr>
                </a:tc>
                <a:extLst>
                  <a:ext uri="{0D108BD9-81ED-4DB2-BD59-A6C34878D82A}">
                    <a16:rowId xmlns:a16="http://schemas.microsoft.com/office/drawing/2014/main" val="10001"/>
                  </a:ext>
                </a:extLst>
              </a:tr>
              <a:tr h="299730">
                <a:tc>
                  <a:txBody>
                    <a:bodyPr/>
                    <a:lstStyle/>
                    <a:p>
                      <a:pPr lvl="0"/>
                      <a:r>
                        <a:rPr lang="en-US" sz="1400" b="1" kern="1200" dirty="0">
                          <a:solidFill>
                            <a:schemeClr val="dk1"/>
                          </a:solidFill>
                          <a:latin typeface="+mn-lt"/>
                          <a:ea typeface="+mn-ea"/>
                          <a:cs typeface="+mn-cs"/>
                        </a:rPr>
                        <a:t>Discussion</a:t>
                      </a:r>
                      <a:r>
                        <a:rPr lang="en-US" sz="1400" b="1" kern="1200" baseline="0" dirty="0">
                          <a:solidFill>
                            <a:schemeClr val="dk1"/>
                          </a:solidFill>
                          <a:latin typeface="+mn-lt"/>
                          <a:ea typeface="+mn-ea"/>
                          <a:cs typeface="+mn-cs"/>
                        </a:rPr>
                        <a:t> Topics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5372">
                <a:tc>
                  <a:txBody>
                    <a:bodyPr/>
                    <a:lstStyle/>
                    <a:p>
                      <a:pPr marL="457200" lvl="1" indent="0">
                        <a:buFont typeface="Arial" panose="020B0604020202020204" pitchFamily="34" charset="0"/>
                        <a:buNone/>
                      </a:pPr>
                      <a:r>
                        <a:rPr lang="en-US" sz="1400" b="1" kern="1200" dirty="0">
                          <a:solidFill>
                            <a:schemeClr val="dk1"/>
                          </a:solidFill>
                          <a:latin typeface="+mn-lt"/>
                          <a:ea typeface="+mn-ea"/>
                          <a:cs typeface="+mn-cs"/>
                        </a:rPr>
                        <a:t>Overview of CPRB’s Employer</a:t>
                      </a:r>
                      <a:r>
                        <a:rPr lang="en-US" sz="1400" b="1" kern="1200" baseline="0" dirty="0">
                          <a:solidFill>
                            <a:schemeClr val="dk1"/>
                          </a:solidFill>
                          <a:latin typeface="+mn-lt"/>
                          <a:ea typeface="+mn-ea"/>
                          <a:cs typeface="+mn-cs"/>
                        </a:rPr>
                        <a:t> Self Service (ESS)</a:t>
                      </a:r>
                      <a:endParaRPr lang="en-US" sz="1400" b="1" kern="1200" dirty="0">
                        <a:solidFill>
                          <a:schemeClr val="dk1"/>
                        </a:solidFill>
                        <a:latin typeface="+mn-lt"/>
                        <a:ea typeface="+mn-ea"/>
                        <a:cs typeface="+mn-cs"/>
                      </a:endParaRPr>
                    </a:p>
                    <a:p>
                      <a:pPr marL="457200" lvl="1" indent="0">
                        <a:buFont typeface="Arial" panose="020B0604020202020204" pitchFamily="34" charset="0"/>
                        <a:buNone/>
                      </a:pPr>
                      <a:r>
                        <a:rPr lang="en-US" sz="1400" b="1" kern="1200" baseline="0" dirty="0">
                          <a:solidFill>
                            <a:schemeClr val="dk1"/>
                          </a:solidFill>
                          <a:latin typeface="+mn-lt"/>
                          <a:ea typeface="+mn-ea"/>
                          <a:cs typeface="+mn-cs"/>
                        </a:rPr>
                        <a:t>CPRB’s ESS Access </a:t>
                      </a:r>
                    </a:p>
                    <a:p>
                      <a:pPr marL="457200" lvl="1" indent="0">
                        <a:buFont typeface="Arial" panose="020B0604020202020204" pitchFamily="34" charset="0"/>
                        <a:buNone/>
                      </a:pPr>
                      <a:r>
                        <a:rPr lang="en-US" sz="1400" b="1" kern="1200" dirty="0">
                          <a:solidFill>
                            <a:schemeClr val="dk1"/>
                          </a:solidFill>
                          <a:latin typeface="+mn-lt"/>
                          <a:ea typeface="+mn-ea"/>
                          <a:cs typeface="+mn-cs"/>
                        </a:rPr>
                        <a:t>ESS Admin User Role</a:t>
                      </a:r>
                      <a:r>
                        <a:rPr lang="en-US" sz="1400" b="1" kern="1200" baseline="0" dirty="0">
                          <a:solidFill>
                            <a:schemeClr val="dk1"/>
                          </a:solidFill>
                          <a:latin typeface="+mn-lt"/>
                          <a:ea typeface="+mn-ea"/>
                          <a:cs typeface="+mn-cs"/>
                        </a:rPr>
                        <a:t> &amp; </a:t>
                      </a:r>
                      <a:r>
                        <a:rPr lang="en-US" sz="1400" b="1" kern="1200" dirty="0">
                          <a:solidFill>
                            <a:schemeClr val="dk1"/>
                          </a:solidFill>
                          <a:latin typeface="+mn-lt"/>
                          <a:ea typeface="+mn-ea"/>
                          <a:cs typeface="+mn-cs"/>
                        </a:rPr>
                        <a:t>Functions</a:t>
                      </a:r>
                      <a:r>
                        <a:rPr lang="en-US" sz="1400" b="1" kern="1200" baseline="0" dirty="0">
                          <a:solidFill>
                            <a:schemeClr val="dk1"/>
                          </a:solidFill>
                          <a:latin typeface="+mn-lt"/>
                          <a:ea typeface="+mn-ea"/>
                          <a:cs typeface="+mn-cs"/>
                        </a:rPr>
                        <a:t> </a:t>
                      </a:r>
                    </a:p>
                    <a:p>
                      <a:pPr marL="457200" lvl="1" indent="0">
                        <a:buFont typeface="Arial" panose="020B0604020202020204" pitchFamily="34" charset="0"/>
                        <a:buNone/>
                      </a:pPr>
                      <a:r>
                        <a:rPr lang="en-US" sz="1400" b="1" kern="1200" baseline="0" dirty="0">
                          <a:solidFill>
                            <a:schemeClr val="dk1"/>
                          </a:solidFill>
                          <a:latin typeface="+mn-lt"/>
                          <a:ea typeface="+mn-ea"/>
                          <a:cs typeface="+mn-cs"/>
                        </a:rPr>
                        <a:t>Submit Payroll Schedule </a:t>
                      </a:r>
                      <a:endParaRPr lang="en-US" sz="1400" b="1" kern="1200" dirty="0">
                        <a:solidFill>
                          <a:schemeClr val="dk1"/>
                        </a:solidFill>
                        <a:latin typeface="+mn-lt"/>
                        <a:ea typeface="+mn-ea"/>
                        <a:cs typeface="+mn-cs"/>
                      </a:endParaRPr>
                    </a:p>
                    <a:p>
                      <a:pPr marL="457200" lvl="1" indent="0">
                        <a:buFont typeface="Arial" panose="020B0604020202020204" pitchFamily="34" charset="0"/>
                        <a:buNone/>
                      </a:pPr>
                      <a:r>
                        <a:rPr lang="en-US" sz="1400" b="1" kern="1200" dirty="0">
                          <a:solidFill>
                            <a:schemeClr val="dk1"/>
                          </a:solidFill>
                          <a:latin typeface="+mn-lt"/>
                          <a:ea typeface="+mn-ea"/>
                          <a:cs typeface="+mn-cs"/>
                        </a:rPr>
                        <a:t>Process Employer</a:t>
                      </a:r>
                      <a:r>
                        <a:rPr lang="en-US" sz="1400" b="1" kern="1200" baseline="0" dirty="0">
                          <a:solidFill>
                            <a:schemeClr val="dk1"/>
                          </a:solidFill>
                          <a:latin typeface="+mn-lt"/>
                          <a:ea typeface="+mn-ea"/>
                          <a:cs typeface="+mn-cs"/>
                        </a:rPr>
                        <a:t> Reports</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baseline="0" dirty="0">
                          <a:solidFill>
                            <a:schemeClr val="dk1"/>
                          </a:solidFill>
                          <a:latin typeface="+mn-lt"/>
                          <a:ea typeface="+mn-ea"/>
                          <a:cs typeface="+mn-cs"/>
                        </a:rPr>
                        <a:t>Submit Employment Classification &amp; Contribution – File Upload</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baseline="0" dirty="0">
                          <a:solidFill>
                            <a:schemeClr val="dk1"/>
                          </a:solidFill>
                          <a:latin typeface="+mn-lt"/>
                          <a:ea typeface="+mn-ea"/>
                          <a:cs typeface="+mn-cs"/>
                        </a:rPr>
                        <a:t>Error Correction</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baseline="0" dirty="0">
                          <a:solidFill>
                            <a:schemeClr val="dk1"/>
                          </a:solidFill>
                          <a:latin typeface="+mn-lt"/>
                          <a:ea typeface="+mn-ea"/>
                          <a:cs typeface="+mn-cs"/>
                        </a:rPr>
                        <a:t>Invoicing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baseline="0" dirty="0">
                          <a:solidFill>
                            <a:schemeClr val="dk1"/>
                          </a:solidFill>
                          <a:latin typeface="+mn-lt"/>
                          <a:ea typeface="+mn-ea"/>
                          <a:cs typeface="+mn-cs"/>
                        </a:rPr>
                        <a:t>Employer Certifications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5372">
                <a:tc>
                  <a:txBody>
                    <a:bodyPr/>
                    <a:lstStyle/>
                    <a:p>
                      <a:pPr marL="0" lvl="1" indent="0"/>
                      <a:r>
                        <a:rPr lang="en-US" sz="1400" b="1" dirty="0">
                          <a:solidFill>
                            <a:schemeClr val="tx1"/>
                          </a:solidFill>
                        </a:rPr>
                        <a:t>Questions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FF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75497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0050" y="407988"/>
            <a:ext cx="7226300" cy="365125"/>
          </a:xfrm>
        </p:spPr>
        <p:txBody>
          <a:bodyPr/>
          <a:lstStyle/>
          <a:p>
            <a:r>
              <a:rPr lang="en-US" dirty="0"/>
              <a:t>Submission History – Search by Report Date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990600"/>
            <a:ext cx="7416265" cy="5086677"/>
          </a:xfrm>
          <a:prstGeom prst="rect">
            <a:avLst/>
          </a:prstGeom>
        </p:spPr>
      </p:pic>
    </p:spTree>
    <p:extLst>
      <p:ext uri="{BB962C8B-B14F-4D97-AF65-F5344CB8AC3E}">
        <p14:creationId xmlns:p14="http://schemas.microsoft.com/office/powerpoint/2010/main" val="3295258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0050" y="407988"/>
            <a:ext cx="7226300" cy="365125"/>
          </a:xfrm>
        </p:spPr>
        <p:txBody>
          <a:bodyPr/>
          <a:lstStyle/>
          <a:p>
            <a:r>
              <a:rPr lang="en-US" dirty="0"/>
              <a:t>Submission History – Selecting a Report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1143000"/>
            <a:ext cx="8000708" cy="4800600"/>
          </a:xfrm>
          <a:prstGeom prst="rect">
            <a:avLst/>
          </a:prstGeom>
        </p:spPr>
      </p:pic>
    </p:spTree>
    <p:extLst>
      <p:ext uri="{BB962C8B-B14F-4D97-AF65-F5344CB8AC3E}">
        <p14:creationId xmlns:p14="http://schemas.microsoft.com/office/powerpoint/2010/main" val="2493308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0050" y="407988"/>
            <a:ext cx="7226299" cy="365125"/>
          </a:xfrm>
        </p:spPr>
        <p:txBody>
          <a:bodyPr/>
          <a:lstStyle/>
          <a:p>
            <a:r>
              <a:rPr lang="en-US" dirty="0"/>
              <a:t>Adjusting Prior to Submitting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1" y="914400"/>
            <a:ext cx="7372350" cy="5562600"/>
          </a:xfrm>
          <a:prstGeom prst="rect">
            <a:avLst/>
          </a:prstGeom>
        </p:spPr>
      </p:pic>
      <p:sp>
        <p:nvSpPr>
          <p:cNvPr id="4" name="Arrow: Right 3">
            <a:extLst>
              <a:ext uri="{FF2B5EF4-FFF2-40B4-BE49-F238E27FC236}">
                <a16:creationId xmlns:a16="http://schemas.microsoft.com/office/drawing/2014/main" id="{243F2DFB-C213-4987-8CA9-055FA3951741}"/>
              </a:ext>
            </a:extLst>
          </p:cNvPr>
          <p:cNvSpPr/>
          <p:nvPr/>
        </p:nvSpPr>
        <p:spPr bwMode="auto">
          <a:xfrm>
            <a:off x="304800" y="4724400"/>
            <a:ext cx="457200" cy="152400"/>
          </a:xfrm>
          <a:prstGeom prst="righ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44456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0050" y="407988"/>
            <a:ext cx="7226300" cy="365125"/>
          </a:xfrm>
        </p:spPr>
        <p:txBody>
          <a:bodyPr/>
          <a:lstStyle/>
          <a:p>
            <a:r>
              <a:rPr lang="en-US" dirty="0"/>
              <a:t>Add New Employee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914400"/>
            <a:ext cx="6553200" cy="5486400"/>
          </a:xfrm>
          <a:prstGeom prst="rect">
            <a:avLst/>
          </a:prstGeom>
        </p:spPr>
      </p:pic>
    </p:spTree>
    <p:extLst>
      <p:ext uri="{BB962C8B-B14F-4D97-AF65-F5344CB8AC3E}">
        <p14:creationId xmlns:p14="http://schemas.microsoft.com/office/powerpoint/2010/main" val="3830319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07988"/>
            <a:ext cx="7245350" cy="365125"/>
          </a:xfrm>
        </p:spPr>
        <p:txBody>
          <a:bodyPr/>
          <a:lstStyle/>
          <a:p>
            <a:r>
              <a:rPr lang="en-US" dirty="0"/>
              <a:t>Opening a Report – Show Errors Unchecked</a:t>
            </a:r>
          </a:p>
        </p:txBody>
      </p:sp>
      <p:pic>
        <p:nvPicPr>
          <p:cNvPr id="5" name="Picture 4">
            <a:extLst>
              <a:ext uri="{FF2B5EF4-FFF2-40B4-BE49-F238E27FC236}">
                <a16:creationId xmlns:a16="http://schemas.microsoft.com/office/drawing/2014/main" id="{499E346D-FC7D-440E-868C-DB7DE46150E2}"/>
              </a:ext>
            </a:extLst>
          </p:cNvPr>
          <p:cNvPicPr>
            <a:picLocks noChangeAspect="1"/>
          </p:cNvPicPr>
          <p:nvPr/>
        </p:nvPicPr>
        <p:blipFill rotWithShape="1">
          <a:blip r:embed="rId2">
            <a:extLst>
              <a:ext uri="{28A0092B-C50C-407E-A947-70E740481C1C}">
                <a14:useLocalDpi xmlns:a14="http://schemas.microsoft.com/office/drawing/2010/main" val="0"/>
              </a:ext>
            </a:extLst>
          </a:blip>
          <a:srcRect t="40000" b="11111"/>
          <a:stretch/>
        </p:blipFill>
        <p:spPr>
          <a:xfrm>
            <a:off x="762000" y="1371600"/>
            <a:ext cx="6067908" cy="3352800"/>
          </a:xfrm>
          <a:prstGeom prst="rect">
            <a:avLst/>
          </a:prstGeom>
        </p:spPr>
      </p:pic>
      <p:sp>
        <p:nvSpPr>
          <p:cNvPr id="7" name="Arrow: Left 6">
            <a:extLst>
              <a:ext uri="{FF2B5EF4-FFF2-40B4-BE49-F238E27FC236}">
                <a16:creationId xmlns:a16="http://schemas.microsoft.com/office/drawing/2014/main" id="{FDFA5920-63B5-41C6-898A-ACF9A38FC430}"/>
              </a:ext>
            </a:extLst>
          </p:cNvPr>
          <p:cNvSpPr/>
          <p:nvPr/>
        </p:nvSpPr>
        <p:spPr bwMode="auto">
          <a:xfrm>
            <a:off x="6829908" y="3124200"/>
            <a:ext cx="713892" cy="152400"/>
          </a:xfrm>
          <a:prstGeom prst="lef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23421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7988"/>
            <a:ext cx="7626350" cy="365125"/>
          </a:xfrm>
        </p:spPr>
        <p:txBody>
          <a:bodyPr/>
          <a:lstStyle/>
          <a:p>
            <a:r>
              <a:rPr lang="en-US" dirty="0"/>
              <a:t>Search within a Report</a:t>
            </a:r>
          </a:p>
        </p:txBody>
      </p:sp>
      <p:pic>
        <p:nvPicPr>
          <p:cNvPr id="4" name="Picture 3">
            <a:extLst>
              <a:ext uri="{FF2B5EF4-FFF2-40B4-BE49-F238E27FC236}">
                <a16:creationId xmlns:a16="http://schemas.microsoft.com/office/drawing/2014/main" id="{EF63BFA6-0251-4060-8DCC-ADF6C995D1C1}"/>
              </a:ext>
            </a:extLst>
          </p:cNvPr>
          <p:cNvPicPr>
            <a:picLocks noChangeAspect="1"/>
          </p:cNvPicPr>
          <p:nvPr/>
        </p:nvPicPr>
        <p:blipFill rotWithShape="1">
          <a:blip r:embed="rId2">
            <a:extLst>
              <a:ext uri="{28A0092B-C50C-407E-A947-70E740481C1C}">
                <a14:useLocalDpi xmlns:a14="http://schemas.microsoft.com/office/drawing/2010/main" val="0"/>
              </a:ext>
            </a:extLst>
          </a:blip>
          <a:srcRect t="43333"/>
          <a:stretch/>
        </p:blipFill>
        <p:spPr>
          <a:xfrm>
            <a:off x="762000" y="1524000"/>
            <a:ext cx="6347831" cy="3886200"/>
          </a:xfrm>
          <a:prstGeom prst="rect">
            <a:avLst/>
          </a:prstGeom>
        </p:spPr>
      </p:pic>
      <p:pic>
        <p:nvPicPr>
          <p:cNvPr id="6" name="Picture 5">
            <a:extLst>
              <a:ext uri="{FF2B5EF4-FFF2-40B4-BE49-F238E27FC236}">
                <a16:creationId xmlns:a16="http://schemas.microsoft.com/office/drawing/2014/main" id="{903563AF-D1A8-4D57-8BB7-C8531DBDA338}"/>
              </a:ext>
            </a:extLst>
          </p:cNvPr>
          <p:cNvPicPr>
            <a:picLocks noChangeAspect="1"/>
          </p:cNvPicPr>
          <p:nvPr/>
        </p:nvPicPr>
        <p:blipFill>
          <a:blip r:embed="rId3"/>
          <a:stretch>
            <a:fillRect/>
          </a:stretch>
        </p:blipFill>
        <p:spPr>
          <a:xfrm>
            <a:off x="7146821" y="2209800"/>
            <a:ext cx="469433" cy="164606"/>
          </a:xfrm>
          <a:prstGeom prst="rect">
            <a:avLst/>
          </a:prstGeom>
        </p:spPr>
      </p:pic>
    </p:spTree>
    <p:extLst>
      <p:ext uri="{BB962C8B-B14F-4D97-AF65-F5344CB8AC3E}">
        <p14:creationId xmlns:p14="http://schemas.microsoft.com/office/powerpoint/2010/main" val="3767389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7988"/>
            <a:ext cx="7626350" cy="365125"/>
          </a:xfrm>
        </p:spPr>
        <p:txBody>
          <a:bodyPr/>
          <a:lstStyle/>
          <a:p>
            <a:r>
              <a:rPr lang="en-US" dirty="0"/>
              <a:t>Viewing the Error on the Record</a:t>
            </a:r>
          </a:p>
        </p:txBody>
      </p:sp>
      <p:pic>
        <p:nvPicPr>
          <p:cNvPr id="5" name="Picture 4">
            <a:extLst>
              <a:ext uri="{FF2B5EF4-FFF2-40B4-BE49-F238E27FC236}">
                <a16:creationId xmlns:a16="http://schemas.microsoft.com/office/drawing/2014/main" id="{99F9A014-8255-447B-AC07-8AC796CD8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25" y="1447800"/>
            <a:ext cx="7440063" cy="4001058"/>
          </a:xfrm>
          <a:prstGeom prst="rect">
            <a:avLst/>
          </a:prstGeom>
        </p:spPr>
      </p:pic>
      <p:sp>
        <p:nvSpPr>
          <p:cNvPr id="8" name="Arrow: Right 7">
            <a:extLst>
              <a:ext uri="{FF2B5EF4-FFF2-40B4-BE49-F238E27FC236}">
                <a16:creationId xmlns:a16="http://schemas.microsoft.com/office/drawing/2014/main" id="{C33B3D89-6B0B-4C7E-8CA8-65E12FB9843B}"/>
              </a:ext>
            </a:extLst>
          </p:cNvPr>
          <p:cNvSpPr/>
          <p:nvPr/>
        </p:nvSpPr>
        <p:spPr bwMode="auto">
          <a:xfrm>
            <a:off x="228600" y="1676400"/>
            <a:ext cx="381000" cy="76200"/>
          </a:xfrm>
          <a:prstGeom prst="righ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22653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07988"/>
            <a:ext cx="7245350" cy="365125"/>
          </a:xfrm>
        </p:spPr>
        <p:txBody>
          <a:bodyPr/>
          <a:lstStyle/>
          <a:p>
            <a:r>
              <a:rPr lang="en-US" dirty="0"/>
              <a:t>Opening an Employee Record within the Report</a:t>
            </a:r>
          </a:p>
        </p:txBody>
      </p:sp>
      <p:pic>
        <p:nvPicPr>
          <p:cNvPr id="4" name="Picture 3">
            <a:extLst>
              <a:ext uri="{FF2B5EF4-FFF2-40B4-BE49-F238E27FC236}">
                <a16:creationId xmlns:a16="http://schemas.microsoft.com/office/drawing/2014/main" id="{BBAA00B0-33CD-4F14-BA24-3AE1A359C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889" y="1819050"/>
            <a:ext cx="7316221" cy="3219899"/>
          </a:xfrm>
          <a:prstGeom prst="rect">
            <a:avLst/>
          </a:prstGeom>
        </p:spPr>
      </p:pic>
    </p:spTree>
    <p:extLst>
      <p:ext uri="{BB962C8B-B14F-4D97-AF65-F5344CB8AC3E}">
        <p14:creationId xmlns:p14="http://schemas.microsoft.com/office/powerpoint/2010/main" val="3697674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07988"/>
            <a:ext cx="7245350" cy="365125"/>
          </a:xfrm>
        </p:spPr>
        <p:txBody>
          <a:bodyPr/>
          <a:lstStyle/>
          <a:p>
            <a:r>
              <a:rPr lang="en-US" dirty="0"/>
              <a:t>Demographics</a:t>
            </a:r>
          </a:p>
        </p:txBody>
      </p:sp>
      <p:pic>
        <p:nvPicPr>
          <p:cNvPr id="5" name="Picture 4">
            <a:extLst>
              <a:ext uri="{FF2B5EF4-FFF2-40B4-BE49-F238E27FC236}">
                <a16:creationId xmlns:a16="http://schemas.microsoft.com/office/drawing/2014/main" id="{A11AD54B-A444-41B9-8F8D-7A247FC3A6F8}"/>
              </a:ext>
            </a:extLst>
          </p:cNvPr>
          <p:cNvPicPr>
            <a:picLocks noChangeAspect="1"/>
          </p:cNvPicPr>
          <p:nvPr/>
        </p:nvPicPr>
        <p:blipFill rotWithShape="1">
          <a:blip r:embed="rId2">
            <a:extLst>
              <a:ext uri="{28A0092B-C50C-407E-A947-70E740481C1C}">
                <a14:useLocalDpi xmlns:a14="http://schemas.microsoft.com/office/drawing/2010/main" val="0"/>
              </a:ext>
            </a:extLst>
          </a:blip>
          <a:srcRect t="20669"/>
          <a:stretch/>
        </p:blipFill>
        <p:spPr>
          <a:xfrm>
            <a:off x="838200" y="990600"/>
            <a:ext cx="6567623" cy="5440532"/>
          </a:xfrm>
          <a:prstGeom prst="rect">
            <a:avLst/>
          </a:prstGeom>
        </p:spPr>
      </p:pic>
    </p:spTree>
    <p:extLst>
      <p:ext uri="{BB962C8B-B14F-4D97-AF65-F5344CB8AC3E}">
        <p14:creationId xmlns:p14="http://schemas.microsoft.com/office/powerpoint/2010/main" val="3530163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07988"/>
            <a:ext cx="7245350" cy="365125"/>
          </a:xfrm>
        </p:spPr>
        <p:txBody>
          <a:bodyPr/>
          <a:lstStyle/>
          <a:p>
            <a:r>
              <a:rPr lang="en-US" dirty="0"/>
              <a:t>Employment Classifications</a:t>
            </a:r>
          </a:p>
        </p:txBody>
      </p:sp>
      <p:pic>
        <p:nvPicPr>
          <p:cNvPr id="4" name="Picture 3">
            <a:extLst>
              <a:ext uri="{FF2B5EF4-FFF2-40B4-BE49-F238E27FC236}">
                <a16:creationId xmlns:a16="http://schemas.microsoft.com/office/drawing/2014/main" id="{D89BAFF4-6C8A-4154-9F7D-944063026883}"/>
              </a:ext>
            </a:extLst>
          </p:cNvPr>
          <p:cNvPicPr>
            <a:picLocks noChangeAspect="1"/>
          </p:cNvPicPr>
          <p:nvPr/>
        </p:nvPicPr>
        <p:blipFill rotWithShape="1">
          <a:blip r:embed="rId2">
            <a:extLst>
              <a:ext uri="{28A0092B-C50C-407E-A947-70E740481C1C}">
                <a14:useLocalDpi xmlns:a14="http://schemas.microsoft.com/office/drawing/2010/main" val="0"/>
              </a:ext>
            </a:extLst>
          </a:blip>
          <a:srcRect l="1178" t="11110" r="-1178" b="3333"/>
          <a:stretch/>
        </p:blipFill>
        <p:spPr>
          <a:xfrm>
            <a:off x="304800" y="914400"/>
            <a:ext cx="6848977" cy="5867400"/>
          </a:xfrm>
          <a:prstGeom prst="rect">
            <a:avLst/>
          </a:prstGeom>
        </p:spPr>
      </p:pic>
    </p:spTree>
    <p:extLst>
      <p:ext uri="{BB962C8B-B14F-4D97-AF65-F5344CB8AC3E}">
        <p14:creationId xmlns:p14="http://schemas.microsoft.com/office/powerpoint/2010/main" val="142317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ular Callout 65"/>
          <p:cNvSpPr/>
          <p:nvPr/>
        </p:nvSpPr>
        <p:spPr>
          <a:xfrm>
            <a:off x="5789631" y="5532786"/>
            <a:ext cx="2245220" cy="1000276"/>
          </a:xfrm>
          <a:prstGeom prst="wedgeRoundRectCallout">
            <a:avLst>
              <a:gd name="adj1" fmla="val -58263"/>
              <a:gd name="adj2" fmla="val 32073"/>
              <a:gd name="adj3" fmla="val 16667"/>
            </a:avLst>
          </a:prstGeom>
          <a:solidFill>
            <a:srgbClr val="99DE00">
              <a:alpha val="74902"/>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rgbClr val="313131"/>
              </a:solidFill>
            </a:endParaRPr>
          </a:p>
        </p:txBody>
      </p:sp>
      <p:sp>
        <p:nvSpPr>
          <p:cNvPr id="69" name="Rounded Rectangular Callout 68"/>
          <p:cNvSpPr/>
          <p:nvPr/>
        </p:nvSpPr>
        <p:spPr>
          <a:xfrm>
            <a:off x="5057122" y="4772218"/>
            <a:ext cx="1651742" cy="891719"/>
          </a:xfrm>
          <a:prstGeom prst="wedgeRoundRectCallout">
            <a:avLst>
              <a:gd name="adj1" fmla="val -37593"/>
              <a:gd name="adj2" fmla="val 97984"/>
              <a:gd name="adj3" fmla="val 16667"/>
            </a:avLst>
          </a:prstGeom>
          <a:solidFill>
            <a:srgbClr val="7BCE6C">
              <a:alpha val="74902"/>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rgbClr val="313131"/>
              </a:solidFill>
            </a:endParaRPr>
          </a:p>
        </p:txBody>
      </p:sp>
      <p:sp>
        <p:nvSpPr>
          <p:cNvPr id="65" name="Rounded Rectangular Callout 64"/>
          <p:cNvSpPr/>
          <p:nvPr/>
        </p:nvSpPr>
        <p:spPr>
          <a:xfrm>
            <a:off x="1951263" y="4901172"/>
            <a:ext cx="1651742" cy="891719"/>
          </a:xfrm>
          <a:prstGeom prst="wedgeRoundRectCallout">
            <a:avLst>
              <a:gd name="adj1" fmla="val 45183"/>
              <a:gd name="adj2" fmla="val 88218"/>
              <a:gd name="adj3" fmla="val 16667"/>
            </a:avLst>
          </a:prstGeom>
          <a:solidFill>
            <a:srgbClr val="7BCE6C">
              <a:alpha val="74902"/>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rgbClr val="313131"/>
              </a:solidFill>
            </a:endParaRPr>
          </a:p>
        </p:txBody>
      </p:sp>
      <p:sp>
        <p:nvSpPr>
          <p:cNvPr id="64" name="Rounded Rectangular Callout 63"/>
          <p:cNvSpPr/>
          <p:nvPr/>
        </p:nvSpPr>
        <p:spPr>
          <a:xfrm>
            <a:off x="931246" y="5658843"/>
            <a:ext cx="1748088" cy="778837"/>
          </a:xfrm>
          <a:prstGeom prst="wedgeRoundRectCallout">
            <a:avLst>
              <a:gd name="adj1" fmla="val 91260"/>
              <a:gd name="adj2" fmla="val 44197"/>
              <a:gd name="adj3" fmla="val 16667"/>
            </a:avLst>
          </a:prstGeom>
          <a:solidFill>
            <a:srgbClr val="99DE00">
              <a:alpha val="74902"/>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rgbClr val="313131"/>
              </a:solidFill>
            </a:endParaRPr>
          </a:p>
        </p:txBody>
      </p:sp>
      <p:sp>
        <p:nvSpPr>
          <p:cNvPr id="3" name="Title 2"/>
          <p:cNvSpPr>
            <a:spLocks noGrp="1"/>
          </p:cNvSpPr>
          <p:nvPr>
            <p:ph type="title"/>
          </p:nvPr>
        </p:nvSpPr>
        <p:spPr>
          <a:noFill/>
          <a:ln w="9525">
            <a:noFill/>
            <a:miter lim="800000"/>
            <a:headEnd/>
            <a:tailEnd/>
          </a:ln>
        </p:spPr>
        <p:txBody>
          <a:bodyPr vert="horz" wrap="square" lIns="0" tIns="0" rIns="0" bIns="0" numCol="1" anchor="b" anchorCtr="0" compatLnSpc="1">
            <a:prstTxWarp prst="textNoShape">
              <a:avLst/>
            </a:prstTxWarp>
          </a:bodyPr>
          <a:lstStyle/>
          <a:p>
            <a:r>
              <a:rPr lang="en-US" dirty="0"/>
              <a:t>Overview of COMPASS</a:t>
            </a:r>
          </a:p>
        </p:txBody>
      </p:sp>
      <p:pic>
        <p:nvPicPr>
          <p:cNvPr id="8" name="Picture 2" descr="\\Cagmasrv1\sso$\Gestion_Deloitte\Global_Brand\- Templates\Icons\Iconography Deloitte\Icon_People_group_Blue.png"/>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17596" y="4453703"/>
            <a:ext cx="365760" cy="32969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436247" y="6086120"/>
            <a:ext cx="2210767" cy="338554"/>
          </a:xfrm>
          <a:prstGeom prst="rect">
            <a:avLst/>
          </a:prstGeom>
          <a:solidFill>
            <a:srgbClr val="002277"/>
          </a:solidFill>
        </p:spPr>
        <p:txBody>
          <a:bodyPr wrap="square" rtlCol="0">
            <a:spAutoFit/>
          </a:bodyPr>
          <a:lstStyle/>
          <a:p>
            <a:r>
              <a:rPr lang="en-US" sz="1600" b="1" i="1" dirty="0">
                <a:solidFill>
                  <a:schemeClr val="bg1"/>
                </a:solidFill>
              </a:rPr>
              <a:t>Why COMPASS?!?!</a:t>
            </a:r>
          </a:p>
        </p:txBody>
      </p:sp>
      <p:sp>
        <p:nvSpPr>
          <p:cNvPr id="38" name="Text Placeholder 5"/>
          <p:cNvSpPr txBox="1">
            <a:spLocks/>
          </p:cNvSpPr>
          <p:nvPr/>
        </p:nvSpPr>
        <p:spPr>
          <a:xfrm>
            <a:off x="4581371" y="961501"/>
            <a:ext cx="3136247" cy="3167301"/>
          </a:xfrm>
          <a:prstGeom prst="rect">
            <a:avLst/>
          </a:prstGeom>
          <a:solidFill>
            <a:sysClr val="window" lastClr="FFFFFF"/>
          </a:solidFill>
          <a:ln w="19050">
            <a:solidFill>
              <a:srgbClr val="3C8A2E"/>
            </a:solidFill>
          </a:ln>
        </p:spPr>
        <p:txBody>
          <a:bodyPr wrap="square" lIns="88900" tIns="88900" rIns="88900" bIns="889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1200"/>
              </a:spcBef>
              <a:spcAft>
                <a:spcPts val="0"/>
              </a:spcAft>
              <a:buClrTx/>
              <a:buSzTx/>
              <a:buFont typeface="Arial" charset="0"/>
              <a:buNone/>
              <a:tabLst/>
              <a:defRPr/>
            </a:pPr>
            <a:r>
              <a:rPr kumimoji="0" lang="en-US" sz="1600" b="1" i="0" u="none" strike="noStrike" kern="1200" cap="none" spc="0" normalizeH="0" baseline="0" noProof="0" dirty="0">
                <a:ln>
                  <a:noFill/>
                </a:ln>
                <a:solidFill>
                  <a:srgbClr val="313131"/>
                </a:solidFill>
                <a:effectLst/>
                <a:uLnTx/>
                <a:uFillTx/>
                <a:latin typeface="Arial"/>
                <a:ea typeface="+mn-ea"/>
                <a:cs typeface="+mn-cs"/>
              </a:rPr>
              <a:t>COMPASS:</a:t>
            </a:r>
            <a:r>
              <a:rPr kumimoji="0" lang="en-US" sz="1600" b="1" i="0" u="none" strike="noStrike" kern="1200" cap="none" spc="0" normalizeH="0" noProof="0" dirty="0">
                <a:ln>
                  <a:noFill/>
                </a:ln>
                <a:solidFill>
                  <a:srgbClr val="313131"/>
                </a:solidFill>
                <a:effectLst/>
                <a:uLnTx/>
                <a:uFillTx/>
                <a:latin typeface="Arial"/>
                <a:ea typeface="+mn-ea"/>
                <a:cs typeface="+mn-cs"/>
              </a:rPr>
              <a:t> </a:t>
            </a:r>
            <a:endParaRPr kumimoji="0" lang="en-US" sz="1600" b="1" i="0" u="none" strike="noStrike" kern="1200" cap="none" spc="0" normalizeH="0" baseline="0" noProof="0" dirty="0">
              <a:ln>
                <a:noFill/>
              </a:ln>
              <a:solidFill>
                <a:srgbClr val="313131"/>
              </a:solidFill>
              <a:effectLst/>
              <a:uLnTx/>
              <a:uFillTx/>
              <a:latin typeface="Arial"/>
              <a:ea typeface="+mn-ea"/>
              <a:cs typeface="+mn-cs"/>
            </a:endParaRPr>
          </a:p>
          <a:p>
            <a:pPr marL="114300" marR="0" lvl="1" indent="-114300" algn="l" defTabSz="957263" rtl="0" eaLnBrk="1" fontAlgn="base" latinLnBrk="0" hangingPunct="1">
              <a:lnSpc>
                <a:spcPct val="100000"/>
              </a:lnSpc>
              <a:spcBef>
                <a:spcPts val="600"/>
              </a:spcBef>
              <a:spcAft>
                <a:spcPts val="0"/>
              </a:spcAft>
              <a:buClrTx/>
              <a:buSzPct val="100000"/>
              <a:buFont typeface="Arial"/>
              <a:buChar char="•"/>
              <a:tabLst/>
              <a:defRPr/>
            </a:pPr>
            <a:r>
              <a:rPr lang="en-US" sz="1600" noProof="0" dirty="0">
                <a:solidFill>
                  <a:srgbClr val="313131"/>
                </a:solidFill>
                <a:latin typeface="Arial"/>
              </a:rPr>
              <a:t>Provides fully integrated solution capable of supporting the WVCPRB vision:</a:t>
            </a:r>
          </a:p>
          <a:p>
            <a:pPr marL="294300" lvl="2" indent="-114300">
              <a:spcBef>
                <a:spcPts val="600"/>
              </a:spcBef>
              <a:buSzPct val="100000"/>
              <a:buFont typeface="Arial"/>
              <a:buChar char="•"/>
            </a:pPr>
            <a:r>
              <a:rPr kumimoji="0" lang="en-US" b="0" i="0" u="none" strike="noStrike" kern="1200" cap="none" spc="0" normalizeH="0" baseline="0" dirty="0">
                <a:ln>
                  <a:noFill/>
                </a:ln>
                <a:solidFill>
                  <a:srgbClr val="313131"/>
                </a:solidFill>
                <a:effectLst/>
                <a:uLnTx/>
                <a:uFillTx/>
                <a:latin typeface="Arial"/>
                <a:ea typeface="+mj-ea"/>
                <a:cs typeface="+mj-cs"/>
              </a:rPr>
              <a:t>New</a:t>
            </a:r>
            <a:r>
              <a:rPr kumimoji="0" lang="en-US" b="0" i="0" u="none" strike="noStrike" kern="1200" cap="none" spc="0" normalizeH="0" dirty="0">
                <a:ln>
                  <a:noFill/>
                </a:ln>
                <a:solidFill>
                  <a:srgbClr val="313131"/>
                </a:solidFill>
                <a:effectLst/>
                <a:uLnTx/>
                <a:uFillTx/>
                <a:latin typeface="Arial"/>
                <a:ea typeface="+mj-ea"/>
                <a:cs typeface="+mj-cs"/>
              </a:rPr>
              <a:t> pension system rich in browser based &amp; web-enabled self service functionality, providing ease of use for: </a:t>
            </a:r>
          </a:p>
          <a:p>
            <a:pPr marL="474300" lvl="3" indent="-114300">
              <a:spcBef>
                <a:spcPts val="600"/>
              </a:spcBef>
              <a:buSzPct val="100000"/>
              <a:buFont typeface="Arial"/>
              <a:buChar char="•"/>
            </a:pPr>
            <a:r>
              <a:rPr lang="en-US" baseline="0" noProof="0" dirty="0">
                <a:solidFill>
                  <a:srgbClr val="313131"/>
                </a:solidFill>
                <a:latin typeface="Arial"/>
              </a:rPr>
              <a:t>WVCPRB</a:t>
            </a:r>
            <a:r>
              <a:rPr lang="en-US" dirty="0">
                <a:solidFill>
                  <a:srgbClr val="313131"/>
                </a:solidFill>
                <a:latin typeface="Arial"/>
              </a:rPr>
              <a:t> staff</a:t>
            </a:r>
          </a:p>
          <a:p>
            <a:pPr marL="474300" lvl="3" indent="-114300">
              <a:spcBef>
                <a:spcPts val="600"/>
              </a:spcBef>
              <a:buSzPct val="100000"/>
              <a:buFont typeface="Arial"/>
              <a:buChar char="•"/>
            </a:pPr>
            <a:r>
              <a:rPr kumimoji="0" lang="en-US" b="0" i="0" u="none" strike="noStrike" kern="1200" cap="none" spc="0" normalizeH="0" baseline="0" noProof="0" dirty="0">
                <a:ln>
                  <a:noFill/>
                </a:ln>
                <a:solidFill>
                  <a:srgbClr val="313131"/>
                </a:solidFill>
                <a:effectLst/>
                <a:uLnTx/>
                <a:uFillTx/>
                <a:latin typeface="Arial"/>
                <a:ea typeface="+mj-ea"/>
                <a:cs typeface="+mj-cs"/>
              </a:rPr>
              <a:t>Members</a:t>
            </a:r>
            <a:r>
              <a:rPr kumimoji="0" lang="en-US" b="0" i="0" u="none" strike="noStrike" kern="1200" cap="none" spc="0" normalizeH="0" noProof="0" dirty="0">
                <a:ln>
                  <a:noFill/>
                </a:ln>
                <a:solidFill>
                  <a:srgbClr val="313131"/>
                </a:solidFill>
                <a:effectLst/>
                <a:uLnTx/>
                <a:uFillTx/>
                <a:latin typeface="Arial"/>
                <a:ea typeface="+mj-ea"/>
                <a:cs typeface="+mj-cs"/>
              </a:rPr>
              <a:t> </a:t>
            </a:r>
          </a:p>
          <a:p>
            <a:pPr marL="474300" lvl="3" indent="-114300">
              <a:spcBef>
                <a:spcPts val="600"/>
              </a:spcBef>
              <a:buSzPct val="100000"/>
              <a:buFont typeface="Arial"/>
              <a:buChar char="•"/>
            </a:pPr>
            <a:r>
              <a:rPr lang="en-US" baseline="0" dirty="0">
                <a:solidFill>
                  <a:srgbClr val="313131"/>
                </a:solidFill>
                <a:latin typeface="Arial"/>
              </a:rPr>
              <a:t>Retirees</a:t>
            </a:r>
            <a:r>
              <a:rPr lang="en-US" dirty="0">
                <a:solidFill>
                  <a:srgbClr val="313131"/>
                </a:solidFill>
                <a:latin typeface="Arial"/>
              </a:rPr>
              <a:t> </a:t>
            </a:r>
          </a:p>
          <a:p>
            <a:pPr marL="474300" lvl="3" indent="-114300">
              <a:spcBef>
                <a:spcPts val="600"/>
              </a:spcBef>
              <a:buSzPct val="100000"/>
              <a:buFont typeface="Arial"/>
              <a:buChar char="•"/>
            </a:pPr>
            <a:r>
              <a:rPr kumimoji="0" lang="en-US" b="0" i="0" u="none" strike="noStrike" kern="1200" cap="none" spc="0" normalizeH="0" baseline="0" noProof="0" dirty="0">
                <a:ln>
                  <a:noFill/>
                </a:ln>
                <a:solidFill>
                  <a:srgbClr val="313131"/>
                </a:solidFill>
                <a:effectLst/>
                <a:uLnTx/>
                <a:uFillTx/>
                <a:latin typeface="Arial"/>
                <a:ea typeface="+mj-ea"/>
                <a:cs typeface="+mj-cs"/>
              </a:rPr>
              <a:t>Beneficiaries</a:t>
            </a:r>
            <a:r>
              <a:rPr kumimoji="0" lang="en-US" b="0" i="0" u="none" strike="noStrike" kern="1200" cap="none" spc="0" normalizeH="0" noProof="0" dirty="0">
                <a:ln>
                  <a:noFill/>
                </a:ln>
                <a:solidFill>
                  <a:srgbClr val="313131"/>
                </a:solidFill>
                <a:effectLst/>
                <a:uLnTx/>
                <a:uFillTx/>
                <a:latin typeface="Arial"/>
                <a:ea typeface="+mj-ea"/>
                <a:cs typeface="+mj-cs"/>
              </a:rPr>
              <a:t> </a:t>
            </a:r>
          </a:p>
          <a:p>
            <a:pPr marL="474300" lvl="3" indent="-114300">
              <a:spcBef>
                <a:spcPts val="600"/>
              </a:spcBef>
              <a:buSzPct val="100000"/>
              <a:buFont typeface="Arial"/>
              <a:buChar char="•"/>
            </a:pPr>
            <a:r>
              <a:rPr lang="en-US" dirty="0">
                <a:solidFill>
                  <a:srgbClr val="313131"/>
                </a:solidFill>
                <a:latin typeface="Arial"/>
              </a:rPr>
              <a:t>Employers </a:t>
            </a:r>
          </a:p>
        </p:txBody>
      </p:sp>
      <p:sp>
        <p:nvSpPr>
          <p:cNvPr id="39" name="Trapezoid 38"/>
          <p:cNvSpPr/>
          <p:nvPr/>
        </p:nvSpPr>
        <p:spPr>
          <a:xfrm rot="16200000">
            <a:off x="2550105" y="2141396"/>
            <a:ext cx="3235783" cy="795060"/>
          </a:xfrm>
          <a:prstGeom prst="trapezoid">
            <a:avLst>
              <a:gd name="adj" fmla="val 71860"/>
            </a:avLst>
          </a:prstGeom>
          <a:solidFill>
            <a:sysClr val="window" lastClr="FFFFFF">
              <a:lumMod val="75000"/>
            </a:sysClr>
          </a:solidFill>
          <a:ln w="19050" algn="ctr">
            <a:noFill/>
            <a:miter lim="800000"/>
            <a:headEnd/>
            <a:tailEnd/>
          </a:ln>
        </p:spPr>
        <p:txBody>
          <a:bodyPr vert="eaVert" wrap="none"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 typeface="Wingdings 2" pitchFamily="18" charset="2"/>
              <a:buNone/>
              <a:tabLst/>
              <a:defRPr/>
            </a:pPr>
            <a:endParaRPr kumimoji="0" lang="en-GB" sz="1200" b="0" i="0" u="none" strike="noStrike" kern="0" cap="none" spc="0" normalizeH="0" baseline="0" noProof="0" dirty="0">
              <a:ln>
                <a:noFill/>
              </a:ln>
              <a:solidFill>
                <a:prstClr val="black"/>
              </a:solidFill>
              <a:effectLst/>
              <a:uLnTx/>
              <a:uFillTx/>
            </a:endParaRPr>
          </a:p>
        </p:txBody>
      </p:sp>
      <p:sp>
        <p:nvSpPr>
          <p:cNvPr id="40" name="Text Placeholder 5"/>
          <p:cNvSpPr txBox="1">
            <a:spLocks/>
          </p:cNvSpPr>
          <p:nvPr/>
        </p:nvSpPr>
        <p:spPr>
          <a:xfrm>
            <a:off x="508863" y="1447800"/>
            <a:ext cx="3257550" cy="2194627"/>
          </a:xfrm>
          <a:prstGeom prst="rect">
            <a:avLst/>
          </a:prstGeom>
          <a:solidFill>
            <a:sysClr val="window" lastClr="FFFFFF"/>
          </a:solidFill>
          <a:ln w="19050">
            <a:solidFill>
              <a:srgbClr val="002776"/>
            </a:solidFill>
          </a:ln>
        </p:spPr>
        <p:txBody>
          <a:bodyPr wrap="square" lIns="88900" tIns="88900" rIns="88900" bIns="889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1" indent="0" algn="l" defTabSz="957263" rtl="0" eaLnBrk="1" fontAlgn="base" latinLnBrk="0" hangingPunct="1">
              <a:lnSpc>
                <a:spcPct val="100000"/>
              </a:lnSpc>
              <a:spcBef>
                <a:spcPts val="600"/>
              </a:spcBef>
              <a:spcAft>
                <a:spcPts val="0"/>
              </a:spcAft>
              <a:buClrTx/>
              <a:buSzPct val="100000"/>
              <a:buFont typeface="Arial" charset="0"/>
              <a:buNone/>
              <a:tabLst/>
              <a:defRPr/>
            </a:pPr>
            <a:r>
              <a:rPr kumimoji="0" lang="en-US" sz="1600" b="1" i="0" u="none" strike="noStrike" kern="1200" cap="none" spc="0" normalizeH="0" baseline="0" noProof="0" dirty="0">
                <a:ln>
                  <a:noFill/>
                </a:ln>
                <a:solidFill>
                  <a:srgbClr val="313131"/>
                </a:solidFill>
                <a:effectLst/>
                <a:uLnTx/>
                <a:uFillTx/>
                <a:latin typeface="Arial"/>
                <a:ea typeface="+mj-ea"/>
                <a:cs typeface="+mj-cs"/>
              </a:rPr>
              <a:t>CPRB</a:t>
            </a:r>
            <a:r>
              <a:rPr kumimoji="0" lang="en-US" sz="1600" b="1" i="0" u="none" strike="noStrike" kern="1200" cap="none" spc="0" normalizeH="0" noProof="0" dirty="0">
                <a:ln>
                  <a:noFill/>
                </a:ln>
                <a:solidFill>
                  <a:srgbClr val="313131"/>
                </a:solidFill>
                <a:effectLst/>
                <a:uLnTx/>
                <a:uFillTx/>
                <a:latin typeface="Arial"/>
                <a:ea typeface="+mj-ea"/>
                <a:cs typeface="+mj-cs"/>
              </a:rPr>
              <a:t> BlueZone </a:t>
            </a:r>
            <a:endParaRPr kumimoji="0" lang="en-US" sz="1600" b="1" i="0" u="none" strike="noStrike" kern="1200" cap="none" spc="0" normalizeH="0" baseline="0" noProof="0" dirty="0">
              <a:ln>
                <a:noFill/>
              </a:ln>
              <a:solidFill>
                <a:srgbClr val="313131"/>
              </a:solidFill>
              <a:effectLst/>
              <a:uLnTx/>
              <a:uFillTx/>
              <a:latin typeface="Arial"/>
              <a:ea typeface="+mj-ea"/>
              <a:cs typeface="+mj-cs"/>
            </a:endParaRPr>
          </a:p>
          <a:p>
            <a:pPr marL="180000" marR="0" lvl="1" indent="-180000" algn="l" defTabSz="957263" rtl="0" eaLnBrk="1" fontAlgn="base" latinLnBrk="0" hangingPunct="1">
              <a:lnSpc>
                <a:spcPct val="100000"/>
              </a:lnSpc>
              <a:spcBef>
                <a:spcPts val="600"/>
              </a:spcBef>
              <a:spcAft>
                <a:spcPts val="0"/>
              </a:spcAft>
              <a:buClrTx/>
              <a:buSzPct val="100000"/>
              <a:buFont typeface="Arial" charset="0"/>
              <a:buChar char="•"/>
              <a:tabLst/>
              <a:defRPr/>
            </a:pPr>
            <a:r>
              <a:rPr lang="en-US" sz="1600" dirty="0">
                <a:solidFill>
                  <a:srgbClr val="313131"/>
                </a:solidFill>
                <a:latin typeface="Arial"/>
              </a:rPr>
              <a:t>Has been in use for over 4 decades </a:t>
            </a:r>
          </a:p>
          <a:p>
            <a:pPr marL="180000" marR="0" lvl="1" indent="-180000" algn="l" defTabSz="957263" rtl="0" eaLnBrk="1" fontAlgn="base" latinLnBrk="0" hangingPunct="1">
              <a:lnSpc>
                <a:spcPct val="100000"/>
              </a:lnSpc>
              <a:spcBef>
                <a:spcPts val="600"/>
              </a:spcBef>
              <a:spcAft>
                <a:spcPts val="0"/>
              </a:spcAft>
              <a:buClrTx/>
              <a:buSzPct val="100000"/>
              <a:buFont typeface="Arial" charset="0"/>
              <a:buChar char="•"/>
              <a:tabLst/>
              <a:defRPr/>
            </a:pPr>
            <a:r>
              <a:rPr kumimoji="0" lang="en-US" sz="1600" b="0" i="0" u="none" strike="noStrike" kern="1200" cap="none" spc="0" normalizeH="0" baseline="0" noProof="0" dirty="0">
                <a:ln>
                  <a:noFill/>
                </a:ln>
                <a:solidFill>
                  <a:srgbClr val="313131"/>
                </a:solidFill>
                <a:effectLst/>
                <a:uLnTx/>
                <a:uFillTx/>
                <a:latin typeface="Arial"/>
                <a:ea typeface="+mj-ea"/>
                <a:cs typeface="+mj-cs"/>
              </a:rPr>
              <a:t>Difficult and costly</a:t>
            </a:r>
            <a:r>
              <a:rPr kumimoji="0" lang="en-US" sz="1600" b="0" i="0" u="none" strike="noStrike" kern="1200" cap="none" spc="0" normalizeH="0" noProof="0" dirty="0">
                <a:ln>
                  <a:noFill/>
                </a:ln>
                <a:solidFill>
                  <a:srgbClr val="313131"/>
                </a:solidFill>
                <a:effectLst/>
                <a:uLnTx/>
                <a:uFillTx/>
                <a:latin typeface="Arial"/>
                <a:ea typeface="+mj-ea"/>
                <a:cs typeface="+mj-cs"/>
              </a:rPr>
              <a:t> to maintain </a:t>
            </a:r>
          </a:p>
          <a:p>
            <a:pPr marL="180000" marR="0" lvl="1" indent="-180000" algn="l" defTabSz="957263" rtl="0" eaLnBrk="1" fontAlgn="base" latinLnBrk="0" hangingPunct="1">
              <a:lnSpc>
                <a:spcPct val="100000"/>
              </a:lnSpc>
              <a:spcBef>
                <a:spcPts val="600"/>
              </a:spcBef>
              <a:spcAft>
                <a:spcPts val="0"/>
              </a:spcAft>
              <a:buClrTx/>
              <a:buSzPct val="100000"/>
              <a:buFont typeface="Arial" charset="0"/>
              <a:buChar char="•"/>
              <a:tabLst/>
              <a:defRPr/>
            </a:pPr>
            <a:r>
              <a:rPr lang="en-US" sz="1600" baseline="0" dirty="0">
                <a:solidFill>
                  <a:srgbClr val="313131"/>
                </a:solidFill>
                <a:latin typeface="Arial"/>
              </a:rPr>
              <a:t>Does</a:t>
            </a:r>
            <a:r>
              <a:rPr lang="en-US" sz="1600" dirty="0">
                <a:solidFill>
                  <a:srgbClr val="313131"/>
                </a:solidFill>
                <a:latin typeface="Arial"/>
              </a:rPr>
              <a:t> not provide robust web-based capability for self service to members</a:t>
            </a:r>
            <a:endParaRPr kumimoji="0" lang="en-US" sz="1600" b="0" i="0" u="none" strike="noStrike" kern="1200" cap="none" spc="0" normalizeH="0" baseline="0" noProof="0" dirty="0">
              <a:ln>
                <a:noFill/>
              </a:ln>
              <a:solidFill>
                <a:srgbClr val="313131"/>
              </a:solidFill>
              <a:effectLst/>
              <a:uLnTx/>
              <a:uFillTx/>
              <a:latin typeface="Arial"/>
              <a:ea typeface="+mj-ea"/>
              <a:cs typeface="+mj-cs"/>
            </a:endParaRPr>
          </a:p>
        </p:txBody>
      </p:sp>
      <p:sp>
        <p:nvSpPr>
          <p:cNvPr id="41" name="Freeform 66"/>
          <p:cNvSpPr>
            <a:spLocks noChangeAspect="1" noEditPoints="1"/>
          </p:cNvSpPr>
          <p:nvPr/>
        </p:nvSpPr>
        <p:spPr bwMode="auto">
          <a:xfrm>
            <a:off x="3278549" y="3312099"/>
            <a:ext cx="326594" cy="308609"/>
          </a:xfrm>
          <a:custGeom>
            <a:avLst/>
            <a:gdLst>
              <a:gd name="T0" fmla="*/ 110 w 147"/>
              <a:gd name="T1" fmla="*/ 100 h 115"/>
              <a:gd name="T2" fmla="*/ 14 w 147"/>
              <a:gd name="T3" fmla="*/ 100 h 115"/>
              <a:gd name="T4" fmla="*/ 14 w 147"/>
              <a:gd name="T5" fmla="*/ 34 h 115"/>
              <a:gd name="T6" fmla="*/ 34 w 147"/>
              <a:gd name="T7" fmla="*/ 34 h 115"/>
              <a:gd name="T8" fmla="*/ 50 w 147"/>
              <a:gd name="T9" fmla="*/ 19 h 115"/>
              <a:gd name="T10" fmla="*/ 7 w 147"/>
              <a:gd name="T11" fmla="*/ 19 h 115"/>
              <a:gd name="T12" fmla="*/ 0 w 147"/>
              <a:gd name="T13" fmla="*/ 26 h 115"/>
              <a:gd name="T14" fmla="*/ 0 w 147"/>
              <a:gd name="T15" fmla="*/ 107 h 115"/>
              <a:gd name="T16" fmla="*/ 7 w 147"/>
              <a:gd name="T17" fmla="*/ 115 h 115"/>
              <a:gd name="T18" fmla="*/ 118 w 147"/>
              <a:gd name="T19" fmla="*/ 115 h 115"/>
              <a:gd name="T20" fmla="*/ 125 w 147"/>
              <a:gd name="T21" fmla="*/ 107 h 115"/>
              <a:gd name="T22" fmla="*/ 125 w 147"/>
              <a:gd name="T23" fmla="*/ 80 h 115"/>
              <a:gd name="T24" fmla="*/ 110 w 147"/>
              <a:gd name="T25" fmla="*/ 92 h 115"/>
              <a:gd name="T26" fmla="*/ 110 w 147"/>
              <a:gd name="T27" fmla="*/ 100 h 115"/>
              <a:gd name="T28" fmla="*/ 98 w 147"/>
              <a:gd name="T29" fmla="*/ 49 h 115"/>
              <a:gd name="T30" fmla="*/ 98 w 147"/>
              <a:gd name="T31" fmla="*/ 75 h 115"/>
              <a:gd name="T32" fmla="*/ 147 w 147"/>
              <a:gd name="T33" fmla="*/ 37 h 115"/>
              <a:gd name="T34" fmla="*/ 98 w 147"/>
              <a:gd name="T35" fmla="*/ 0 h 115"/>
              <a:gd name="T36" fmla="*/ 98 w 147"/>
              <a:gd name="T37" fmla="*/ 23 h 115"/>
              <a:gd name="T38" fmla="*/ 39 w 147"/>
              <a:gd name="T39" fmla="*/ 82 h 115"/>
              <a:gd name="T40" fmla="*/ 98 w 147"/>
              <a:gd name="T41" fmla="*/ 4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115">
                <a:moveTo>
                  <a:pt x="110" y="100"/>
                </a:moveTo>
                <a:cubicBezTo>
                  <a:pt x="14" y="100"/>
                  <a:pt x="14" y="100"/>
                  <a:pt x="14" y="100"/>
                </a:cubicBezTo>
                <a:cubicBezTo>
                  <a:pt x="14" y="34"/>
                  <a:pt x="14" y="34"/>
                  <a:pt x="14" y="34"/>
                </a:cubicBezTo>
                <a:cubicBezTo>
                  <a:pt x="34" y="34"/>
                  <a:pt x="34" y="34"/>
                  <a:pt x="34" y="34"/>
                </a:cubicBezTo>
                <a:cubicBezTo>
                  <a:pt x="34" y="34"/>
                  <a:pt x="39" y="27"/>
                  <a:pt x="50" y="19"/>
                </a:cubicBezTo>
                <a:cubicBezTo>
                  <a:pt x="7" y="19"/>
                  <a:pt x="7" y="19"/>
                  <a:pt x="7" y="19"/>
                </a:cubicBezTo>
                <a:cubicBezTo>
                  <a:pt x="3" y="19"/>
                  <a:pt x="0" y="22"/>
                  <a:pt x="0" y="26"/>
                </a:cubicBezTo>
                <a:cubicBezTo>
                  <a:pt x="0" y="107"/>
                  <a:pt x="0" y="107"/>
                  <a:pt x="0" y="107"/>
                </a:cubicBezTo>
                <a:cubicBezTo>
                  <a:pt x="0" y="112"/>
                  <a:pt x="3" y="115"/>
                  <a:pt x="7" y="115"/>
                </a:cubicBezTo>
                <a:cubicBezTo>
                  <a:pt x="118" y="115"/>
                  <a:pt x="118" y="115"/>
                  <a:pt x="118" y="115"/>
                </a:cubicBezTo>
                <a:cubicBezTo>
                  <a:pt x="122" y="115"/>
                  <a:pt x="125" y="112"/>
                  <a:pt x="125" y="107"/>
                </a:cubicBezTo>
                <a:cubicBezTo>
                  <a:pt x="125" y="80"/>
                  <a:pt x="125" y="80"/>
                  <a:pt x="125" y="80"/>
                </a:cubicBezTo>
                <a:cubicBezTo>
                  <a:pt x="110" y="92"/>
                  <a:pt x="110" y="92"/>
                  <a:pt x="110" y="92"/>
                </a:cubicBezTo>
                <a:lnTo>
                  <a:pt x="110" y="100"/>
                </a:lnTo>
                <a:close/>
                <a:moveTo>
                  <a:pt x="98" y="49"/>
                </a:moveTo>
                <a:cubicBezTo>
                  <a:pt x="98" y="75"/>
                  <a:pt x="98" y="75"/>
                  <a:pt x="98" y="75"/>
                </a:cubicBezTo>
                <a:cubicBezTo>
                  <a:pt x="147" y="37"/>
                  <a:pt x="147" y="37"/>
                  <a:pt x="147" y="37"/>
                </a:cubicBezTo>
                <a:cubicBezTo>
                  <a:pt x="98" y="0"/>
                  <a:pt x="98" y="0"/>
                  <a:pt x="98" y="0"/>
                </a:cubicBezTo>
                <a:cubicBezTo>
                  <a:pt x="98" y="23"/>
                  <a:pt x="98" y="23"/>
                  <a:pt x="98" y="23"/>
                </a:cubicBezTo>
                <a:cubicBezTo>
                  <a:pt x="39" y="23"/>
                  <a:pt x="39" y="82"/>
                  <a:pt x="39" y="82"/>
                </a:cubicBezTo>
                <a:cubicBezTo>
                  <a:pt x="56" y="54"/>
                  <a:pt x="66" y="49"/>
                  <a:pt x="98" y="49"/>
                </a:cubicBezTo>
                <a:close/>
              </a:path>
            </a:pathLst>
          </a:custGeom>
          <a:solidFill>
            <a:srgbClr val="002776"/>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nvGrpSpPr>
          <p:cNvPr id="42" name="Group 41"/>
          <p:cNvGrpSpPr/>
          <p:nvPr/>
        </p:nvGrpSpPr>
        <p:grpSpPr>
          <a:xfrm>
            <a:off x="7010400" y="3539225"/>
            <a:ext cx="517259" cy="475541"/>
            <a:chOff x="8106756" y="5974588"/>
            <a:chExt cx="645322" cy="426212"/>
          </a:xfrm>
        </p:grpSpPr>
        <p:sp>
          <p:nvSpPr>
            <p:cNvPr id="43" name="Freeform 98"/>
            <p:cNvSpPr>
              <a:spLocks noChangeAspect="1" noEditPoints="1"/>
            </p:cNvSpPr>
            <p:nvPr/>
          </p:nvSpPr>
          <p:spPr bwMode="auto">
            <a:xfrm>
              <a:off x="8106756" y="5974588"/>
              <a:ext cx="645322" cy="426212"/>
            </a:xfrm>
            <a:custGeom>
              <a:avLst/>
              <a:gdLst>
                <a:gd name="T0" fmla="*/ 0 w 148"/>
                <a:gd name="T1" fmla="*/ 15 h 104"/>
                <a:gd name="T2" fmla="*/ 0 w 148"/>
                <a:gd name="T3" fmla="*/ 89 h 104"/>
                <a:gd name="T4" fmla="*/ 15 w 148"/>
                <a:gd name="T5" fmla="*/ 104 h 104"/>
                <a:gd name="T6" fmla="*/ 133 w 148"/>
                <a:gd name="T7" fmla="*/ 104 h 104"/>
                <a:gd name="T8" fmla="*/ 148 w 148"/>
                <a:gd name="T9" fmla="*/ 89 h 104"/>
                <a:gd name="T10" fmla="*/ 148 w 148"/>
                <a:gd name="T11" fmla="*/ 15 h 104"/>
                <a:gd name="T12" fmla="*/ 133 w 148"/>
                <a:gd name="T13" fmla="*/ 0 h 104"/>
                <a:gd name="T14" fmla="*/ 15 w 148"/>
                <a:gd name="T15" fmla="*/ 0 h 104"/>
                <a:gd name="T16" fmla="*/ 0 w 148"/>
                <a:gd name="T17" fmla="*/ 15 h 104"/>
                <a:gd name="T18" fmla="*/ 133 w 148"/>
                <a:gd name="T19" fmla="*/ 15 h 104"/>
                <a:gd name="T20" fmla="*/ 133 w 148"/>
                <a:gd name="T21" fmla="*/ 89 h 104"/>
                <a:gd name="T22" fmla="*/ 15 w 148"/>
                <a:gd name="T23" fmla="*/ 89 h 104"/>
                <a:gd name="T24" fmla="*/ 15 w 148"/>
                <a:gd name="T25" fmla="*/ 15 h 104"/>
                <a:gd name="T26" fmla="*/ 133 w 148"/>
                <a:gd name="T27" fmla="*/ 1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04">
                  <a:moveTo>
                    <a:pt x="0" y="15"/>
                  </a:moveTo>
                  <a:cubicBezTo>
                    <a:pt x="0" y="89"/>
                    <a:pt x="0" y="89"/>
                    <a:pt x="0" y="89"/>
                  </a:cubicBezTo>
                  <a:cubicBezTo>
                    <a:pt x="0" y="97"/>
                    <a:pt x="7" y="104"/>
                    <a:pt x="15" y="104"/>
                  </a:cubicBezTo>
                  <a:cubicBezTo>
                    <a:pt x="133" y="104"/>
                    <a:pt x="133" y="104"/>
                    <a:pt x="133" y="104"/>
                  </a:cubicBezTo>
                  <a:cubicBezTo>
                    <a:pt x="141" y="104"/>
                    <a:pt x="148" y="97"/>
                    <a:pt x="148" y="89"/>
                  </a:cubicBezTo>
                  <a:cubicBezTo>
                    <a:pt x="148" y="15"/>
                    <a:pt x="148" y="15"/>
                    <a:pt x="148" y="15"/>
                  </a:cubicBezTo>
                  <a:cubicBezTo>
                    <a:pt x="148" y="7"/>
                    <a:pt x="141" y="0"/>
                    <a:pt x="133" y="0"/>
                  </a:cubicBezTo>
                  <a:cubicBezTo>
                    <a:pt x="15" y="0"/>
                    <a:pt x="15" y="0"/>
                    <a:pt x="15" y="0"/>
                  </a:cubicBezTo>
                  <a:cubicBezTo>
                    <a:pt x="7" y="0"/>
                    <a:pt x="0" y="7"/>
                    <a:pt x="0" y="15"/>
                  </a:cubicBezTo>
                  <a:close/>
                  <a:moveTo>
                    <a:pt x="133" y="15"/>
                  </a:moveTo>
                  <a:cubicBezTo>
                    <a:pt x="133" y="89"/>
                    <a:pt x="133" y="89"/>
                    <a:pt x="133" y="89"/>
                  </a:cubicBezTo>
                  <a:cubicBezTo>
                    <a:pt x="15" y="89"/>
                    <a:pt x="15" y="89"/>
                    <a:pt x="15" y="89"/>
                  </a:cubicBezTo>
                  <a:cubicBezTo>
                    <a:pt x="15" y="15"/>
                    <a:pt x="15" y="15"/>
                    <a:pt x="15" y="15"/>
                  </a:cubicBezTo>
                  <a:lnTo>
                    <a:pt x="133" y="15"/>
                  </a:lnTo>
                  <a:close/>
                </a:path>
              </a:pathLst>
            </a:custGeom>
            <a:solidFill>
              <a:srgbClr val="3C8A2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5" name="Freeform 46"/>
            <p:cNvSpPr>
              <a:spLocks noChangeAspect="1" noEditPoints="1"/>
            </p:cNvSpPr>
            <p:nvPr/>
          </p:nvSpPr>
          <p:spPr bwMode="auto">
            <a:xfrm>
              <a:off x="8296887" y="6066826"/>
              <a:ext cx="330691" cy="180946"/>
            </a:xfrm>
            <a:custGeom>
              <a:avLst/>
              <a:gdLst>
                <a:gd name="T0" fmla="*/ 86 w 118"/>
                <a:gd name="T1" fmla="*/ 51 h 137"/>
                <a:gd name="T2" fmla="*/ 97 w 118"/>
                <a:gd name="T3" fmla="*/ 5 h 137"/>
                <a:gd name="T4" fmla="*/ 63 w 118"/>
                <a:gd name="T5" fmla="*/ 39 h 137"/>
                <a:gd name="T6" fmla="*/ 30 w 118"/>
                <a:gd name="T7" fmla="*/ 67 h 137"/>
                <a:gd name="T8" fmla="*/ 30 w 118"/>
                <a:gd name="T9" fmla="*/ 118 h 137"/>
                <a:gd name="T10" fmla="*/ 94 w 118"/>
                <a:gd name="T11" fmla="*/ 137 h 137"/>
                <a:gd name="T12" fmla="*/ 118 w 118"/>
                <a:gd name="T13" fmla="*/ 64 h 137"/>
                <a:gd name="T14" fmla="*/ 86 w 118"/>
                <a:gd name="T15" fmla="*/ 51 h 137"/>
                <a:gd name="T16" fmla="*/ 22 w 118"/>
                <a:gd name="T17" fmla="*/ 52 h 137"/>
                <a:gd name="T18" fmla="*/ 0 w 118"/>
                <a:gd name="T19" fmla="*/ 75 h 137"/>
                <a:gd name="T20" fmla="*/ 0 w 118"/>
                <a:gd name="T21" fmla="*/ 111 h 137"/>
                <a:gd name="T22" fmla="*/ 22 w 118"/>
                <a:gd name="T23" fmla="*/ 133 h 137"/>
                <a:gd name="T24" fmla="*/ 15 w 118"/>
                <a:gd name="T25" fmla="*/ 116 h 137"/>
                <a:gd name="T26" fmla="*/ 15 w 118"/>
                <a:gd name="T27" fmla="*/ 69 h 137"/>
                <a:gd name="T28" fmla="*/ 22 w 118"/>
                <a:gd name="T29" fmla="*/ 5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37">
                  <a:moveTo>
                    <a:pt x="86" y="51"/>
                  </a:moveTo>
                  <a:cubicBezTo>
                    <a:pt x="85" y="49"/>
                    <a:pt x="112" y="24"/>
                    <a:pt x="97" y="5"/>
                  </a:cubicBezTo>
                  <a:cubicBezTo>
                    <a:pt x="93" y="0"/>
                    <a:pt x="80" y="27"/>
                    <a:pt x="63" y="39"/>
                  </a:cubicBezTo>
                  <a:cubicBezTo>
                    <a:pt x="53" y="45"/>
                    <a:pt x="30" y="60"/>
                    <a:pt x="30" y="67"/>
                  </a:cubicBezTo>
                  <a:cubicBezTo>
                    <a:pt x="30" y="118"/>
                    <a:pt x="30" y="118"/>
                    <a:pt x="30" y="118"/>
                  </a:cubicBezTo>
                  <a:cubicBezTo>
                    <a:pt x="30" y="127"/>
                    <a:pt x="66" y="137"/>
                    <a:pt x="94" y="137"/>
                  </a:cubicBezTo>
                  <a:cubicBezTo>
                    <a:pt x="104" y="137"/>
                    <a:pt x="118" y="74"/>
                    <a:pt x="118" y="64"/>
                  </a:cubicBezTo>
                  <a:cubicBezTo>
                    <a:pt x="118" y="54"/>
                    <a:pt x="87" y="54"/>
                    <a:pt x="86" y="51"/>
                  </a:cubicBezTo>
                  <a:close/>
                  <a:moveTo>
                    <a:pt x="22" y="52"/>
                  </a:moveTo>
                  <a:cubicBezTo>
                    <a:pt x="18" y="52"/>
                    <a:pt x="0" y="55"/>
                    <a:pt x="0" y="75"/>
                  </a:cubicBezTo>
                  <a:cubicBezTo>
                    <a:pt x="0" y="111"/>
                    <a:pt x="0" y="111"/>
                    <a:pt x="0" y="111"/>
                  </a:cubicBezTo>
                  <a:cubicBezTo>
                    <a:pt x="0" y="131"/>
                    <a:pt x="18" y="133"/>
                    <a:pt x="22" y="133"/>
                  </a:cubicBezTo>
                  <a:cubicBezTo>
                    <a:pt x="27" y="133"/>
                    <a:pt x="15" y="129"/>
                    <a:pt x="15" y="116"/>
                  </a:cubicBezTo>
                  <a:cubicBezTo>
                    <a:pt x="15" y="69"/>
                    <a:pt x="15" y="69"/>
                    <a:pt x="15" y="69"/>
                  </a:cubicBezTo>
                  <a:cubicBezTo>
                    <a:pt x="15" y="56"/>
                    <a:pt x="27" y="52"/>
                    <a:pt x="22" y="52"/>
                  </a:cubicBezTo>
                  <a:close/>
                </a:path>
              </a:pathLst>
            </a:custGeom>
            <a:solidFill>
              <a:srgbClr val="3C8A2E"/>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49" name="Picture 48" descr="enhanced reporting.png"/>
          <p:cNvPicPr>
            <a:picLocks noChangeAspect="1"/>
          </p:cNvPicPr>
          <p:nvPr/>
        </p:nvPicPr>
        <p:blipFill>
          <a:blip r:embed="rId5"/>
          <a:stretch>
            <a:fillRect/>
          </a:stretch>
        </p:blipFill>
        <p:spPr>
          <a:xfrm>
            <a:off x="712336" y="5421500"/>
            <a:ext cx="597142" cy="456014"/>
          </a:xfrm>
          <a:prstGeom prst="rect">
            <a:avLst/>
          </a:prstGeom>
          <a:effectLst>
            <a:outerShdw blurRad="50800" dist="38100" dir="2700000" algn="tl" rotWithShape="0">
              <a:prstClr val="black">
                <a:alpha val="40000"/>
              </a:prstClr>
            </a:outerShdw>
          </a:effectLst>
        </p:spPr>
      </p:pic>
      <p:sp>
        <p:nvSpPr>
          <p:cNvPr id="51" name="Text Box 8"/>
          <p:cNvSpPr txBox="1">
            <a:spLocks noChangeArrowheads="1"/>
          </p:cNvSpPr>
          <p:nvPr/>
        </p:nvSpPr>
        <p:spPr bwMode="auto">
          <a:xfrm flipH="1">
            <a:off x="1037859" y="5701360"/>
            <a:ext cx="1641475" cy="554037"/>
          </a:xfrm>
          <a:prstGeom prst="rect">
            <a:avLst/>
          </a:prstGeom>
          <a:noFill/>
          <a:ln w="6350">
            <a:noFill/>
            <a:miter lim="800000"/>
            <a:headEnd/>
            <a:tailEnd/>
          </a:ln>
        </p:spPr>
        <p:txBody>
          <a:bodyPr lIns="0" tIns="0" rIns="0" bIns="0" anchor="ctr">
            <a:spAutoFit/>
          </a:bodyPr>
          <a:lstStyle/>
          <a:p>
            <a:pPr algn="ctr" eaLnBrk="0" hangingPunct="0">
              <a:defRPr/>
            </a:pPr>
            <a:r>
              <a:rPr lang="en-US" sz="1200" b="1" kern="0" dirty="0">
                <a:solidFill>
                  <a:schemeClr val="bg2"/>
                </a:solidFill>
              </a:rPr>
              <a:t>Alignment with WVCPRB programs and policies</a:t>
            </a:r>
            <a:endParaRPr lang="de-DE" sz="1200" b="1" kern="0" dirty="0">
              <a:solidFill>
                <a:schemeClr val="bg2"/>
              </a:solidFill>
            </a:endParaRPr>
          </a:p>
        </p:txBody>
      </p:sp>
      <p:sp>
        <p:nvSpPr>
          <p:cNvPr id="53" name="Text Box 10"/>
          <p:cNvSpPr txBox="1">
            <a:spLocks noChangeArrowheads="1"/>
          </p:cNvSpPr>
          <p:nvPr/>
        </p:nvSpPr>
        <p:spPr bwMode="auto">
          <a:xfrm flipH="1">
            <a:off x="1956395" y="5191077"/>
            <a:ext cx="1641475" cy="369332"/>
          </a:xfrm>
          <a:prstGeom prst="rect">
            <a:avLst/>
          </a:prstGeom>
          <a:noFill/>
          <a:ln w="6350">
            <a:noFill/>
            <a:miter lim="800000"/>
            <a:headEnd/>
            <a:tailEnd/>
          </a:ln>
        </p:spPr>
        <p:txBody>
          <a:bodyPr wrap="square" lIns="0" tIns="0" rIns="0" bIns="0" anchor="ctr">
            <a:spAutoFit/>
          </a:bodyPr>
          <a:lstStyle/>
          <a:p>
            <a:pPr algn="ctr" eaLnBrk="0" hangingPunct="0">
              <a:defRPr/>
            </a:pPr>
            <a:r>
              <a:rPr lang="de-DE" sz="1200" b="1" kern="0" dirty="0">
                <a:solidFill>
                  <a:schemeClr val="bg2"/>
                </a:solidFill>
              </a:rPr>
              <a:t>Improved efficiency and accuracy </a:t>
            </a:r>
          </a:p>
        </p:txBody>
      </p:sp>
      <p:sp>
        <p:nvSpPr>
          <p:cNvPr id="55" name="Text Box 12"/>
          <p:cNvSpPr txBox="1">
            <a:spLocks noChangeArrowheads="1"/>
          </p:cNvSpPr>
          <p:nvPr/>
        </p:nvSpPr>
        <p:spPr bwMode="auto">
          <a:xfrm flipH="1">
            <a:off x="6048608" y="5779692"/>
            <a:ext cx="1827212" cy="554037"/>
          </a:xfrm>
          <a:prstGeom prst="rect">
            <a:avLst/>
          </a:prstGeom>
          <a:noFill/>
          <a:ln w="6350">
            <a:noFill/>
            <a:miter lim="800000"/>
            <a:headEnd/>
            <a:tailEnd/>
          </a:ln>
        </p:spPr>
        <p:txBody>
          <a:bodyPr lIns="0" tIns="0" rIns="0" bIns="0" anchor="ctr">
            <a:spAutoFit/>
          </a:bodyPr>
          <a:lstStyle/>
          <a:p>
            <a:pPr algn="ctr" eaLnBrk="0" hangingPunct="0">
              <a:defRPr/>
            </a:pPr>
            <a:r>
              <a:rPr lang="de-DE" sz="1200" b="1" kern="0" dirty="0">
                <a:solidFill>
                  <a:schemeClr val="bg2"/>
                </a:solidFill>
              </a:rPr>
              <a:t>Innovation</a:t>
            </a:r>
            <a:br>
              <a:rPr lang="de-DE" sz="1200" b="1" kern="0" dirty="0">
                <a:solidFill>
                  <a:schemeClr val="bg2"/>
                </a:solidFill>
              </a:rPr>
            </a:br>
            <a:r>
              <a:rPr lang="de-DE" sz="1200" b="1" kern="0" dirty="0">
                <a:solidFill>
                  <a:schemeClr val="bg2"/>
                </a:solidFill>
              </a:rPr>
              <a:t>with technology  sustainable by WVCPRB</a:t>
            </a:r>
          </a:p>
        </p:txBody>
      </p:sp>
      <p:pic>
        <p:nvPicPr>
          <p:cNvPr id="58" name="Picture 57" descr="Process Plan_2.png"/>
          <p:cNvPicPr>
            <a:picLocks noChangeAspect="1"/>
          </p:cNvPicPr>
          <p:nvPr/>
        </p:nvPicPr>
        <p:blipFill>
          <a:blip r:embed="rId6"/>
          <a:stretch>
            <a:fillRect/>
          </a:stretch>
        </p:blipFill>
        <p:spPr>
          <a:xfrm>
            <a:off x="6391414" y="4519389"/>
            <a:ext cx="521583" cy="521582"/>
          </a:xfrm>
          <a:prstGeom prst="rect">
            <a:avLst/>
          </a:prstGeom>
          <a:effectLst>
            <a:outerShdw blurRad="50800" dist="38100" dir="2700000" algn="tl" rotWithShape="0">
              <a:prstClr val="black">
                <a:alpha val="40000"/>
              </a:prstClr>
            </a:outerShdw>
          </a:effectLst>
        </p:spPr>
      </p:pic>
      <p:pic>
        <p:nvPicPr>
          <p:cNvPr id="59" name="Picture 58" descr="Woman viewing form on computer_1.png"/>
          <p:cNvPicPr>
            <a:picLocks noChangeAspect="1"/>
          </p:cNvPicPr>
          <p:nvPr/>
        </p:nvPicPr>
        <p:blipFill>
          <a:blip r:embed="rId7"/>
          <a:stretch>
            <a:fillRect/>
          </a:stretch>
        </p:blipFill>
        <p:spPr>
          <a:xfrm>
            <a:off x="1835920" y="4667623"/>
            <a:ext cx="492197" cy="521208"/>
          </a:xfrm>
          <a:prstGeom prst="rect">
            <a:avLst/>
          </a:prstGeom>
          <a:effectLst>
            <a:outerShdw blurRad="50800" dist="38100" dir="2700000" algn="tl" rotWithShape="0">
              <a:prstClr val="black">
                <a:alpha val="40000"/>
              </a:prstClr>
            </a:outerShdw>
          </a:effectLst>
        </p:spPr>
      </p:pic>
      <p:pic>
        <p:nvPicPr>
          <p:cNvPr id="60" name="Picture 59" descr="Data file_1.png"/>
          <p:cNvPicPr>
            <a:picLocks noChangeAspect="1"/>
          </p:cNvPicPr>
          <p:nvPr/>
        </p:nvPicPr>
        <p:blipFill>
          <a:blip r:embed="rId8" cstate="print"/>
          <a:srcRect l="9678" t="7743" r="8602" b="7084"/>
          <a:stretch>
            <a:fillRect/>
          </a:stretch>
        </p:blipFill>
        <p:spPr>
          <a:xfrm>
            <a:off x="7649220" y="5421500"/>
            <a:ext cx="521208" cy="528066"/>
          </a:xfrm>
          <a:prstGeom prst="ellipse">
            <a:avLst/>
          </a:prstGeom>
          <a:ln w="28575">
            <a:solidFill>
              <a:schemeClr val="accent3"/>
            </a:solidFill>
          </a:ln>
          <a:effectLst>
            <a:outerShdw blurRad="50800" dist="38100" dir="2700000" algn="tl" rotWithShape="0">
              <a:prstClr val="black">
                <a:alpha val="40000"/>
              </a:prstClr>
            </a:outerShdw>
          </a:effectLst>
        </p:spPr>
      </p:pic>
      <p:sp>
        <p:nvSpPr>
          <p:cNvPr id="68" name="Rounded Rectangular Callout 67"/>
          <p:cNvSpPr/>
          <p:nvPr/>
        </p:nvSpPr>
        <p:spPr>
          <a:xfrm>
            <a:off x="3518160" y="5218441"/>
            <a:ext cx="1716089" cy="655089"/>
          </a:xfrm>
          <a:prstGeom prst="wedgeRoundRectCallout">
            <a:avLst>
              <a:gd name="adj1" fmla="val 4138"/>
              <a:gd name="adj2" fmla="val 85181"/>
              <a:gd name="adj3" fmla="val 16667"/>
            </a:avLst>
          </a:prstGeom>
          <a:solidFill>
            <a:srgbClr val="3C8A30">
              <a:alpha val="74902"/>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rgbClr val="313131"/>
              </a:solidFill>
            </a:endParaRPr>
          </a:p>
        </p:txBody>
      </p:sp>
      <p:sp>
        <p:nvSpPr>
          <p:cNvPr id="57" name="Text Box 16"/>
          <p:cNvSpPr txBox="1">
            <a:spLocks noChangeArrowheads="1"/>
          </p:cNvSpPr>
          <p:nvPr/>
        </p:nvSpPr>
        <p:spPr bwMode="auto">
          <a:xfrm>
            <a:off x="3603004" y="5380453"/>
            <a:ext cx="1643063" cy="369887"/>
          </a:xfrm>
          <a:prstGeom prst="rect">
            <a:avLst/>
          </a:prstGeom>
          <a:noFill/>
          <a:ln w="6350">
            <a:noFill/>
            <a:miter lim="800000"/>
            <a:headEnd/>
            <a:tailEnd/>
          </a:ln>
        </p:spPr>
        <p:txBody>
          <a:bodyPr lIns="0" tIns="0" rIns="0" bIns="0" anchor="ctr">
            <a:spAutoFit/>
          </a:bodyPr>
          <a:lstStyle/>
          <a:p>
            <a:pPr algn="ctr">
              <a:defRPr/>
            </a:pPr>
            <a:r>
              <a:rPr lang="en-US" sz="1200" b="1" kern="0" dirty="0">
                <a:solidFill>
                  <a:schemeClr val="bg2"/>
                </a:solidFill>
              </a:rPr>
              <a:t>The best service for members</a:t>
            </a:r>
          </a:p>
        </p:txBody>
      </p:sp>
      <p:pic>
        <p:nvPicPr>
          <p:cNvPr id="61" name="Picture 60" descr="Team circle_2.png"/>
          <p:cNvPicPr>
            <a:picLocks noChangeAspect="1"/>
          </p:cNvPicPr>
          <p:nvPr/>
        </p:nvPicPr>
        <p:blipFill>
          <a:blip r:embed="rId9"/>
          <a:stretch>
            <a:fillRect/>
          </a:stretch>
        </p:blipFill>
        <p:spPr>
          <a:xfrm>
            <a:off x="4112566" y="4858159"/>
            <a:ext cx="522335" cy="521208"/>
          </a:xfrm>
          <a:prstGeom prst="rect">
            <a:avLst/>
          </a:prstGeom>
          <a:effectLst>
            <a:outerShdw blurRad="50800" dist="38100" dir="2700000" algn="tl" rotWithShape="0">
              <a:prstClr val="black">
                <a:alpha val="40000"/>
              </a:prstClr>
            </a:outerShdw>
          </a:effectLst>
        </p:spPr>
      </p:pic>
      <p:sp>
        <p:nvSpPr>
          <p:cNvPr id="56" name="Text Box 14"/>
          <p:cNvSpPr txBox="1">
            <a:spLocks noChangeArrowheads="1"/>
          </p:cNvSpPr>
          <p:nvPr/>
        </p:nvSpPr>
        <p:spPr bwMode="auto">
          <a:xfrm>
            <a:off x="5030667" y="4896560"/>
            <a:ext cx="1641475" cy="554037"/>
          </a:xfrm>
          <a:prstGeom prst="rect">
            <a:avLst/>
          </a:prstGeom>
          <a:noFill/>
          <a:ln w="6350">
            <a:noFill/>
            <a:miter lim="800000"/>
            <a:headEnd/>
            <a:tailEnd/>
          </a:ln>
        </p:spPr>
        <p:txBody>
          <a:bodyPr lIns="0" tIns="0" rIns="0" bIns="0" anchor="ctr">
            <a:spAutoFit/>
          </a:bodyPr>
          <a:lstStyle/>
          <a:p>
            <a:pPr algn="ctr" eaLnBrk="0" hangingPunct="0">
              <a:defRPr/>
            </a:pPr>
            <a:r>
              <a:rPr lang="en-US" sz="1200" b="1" kern="0" dirty="0">
                <a:solidFill>
                  <a:schemeClr val="bg2"/>
                </a:solidFill>
              </a:rPr>
              <a:t>Accessibility and member-oriented design</a:t>
            </a:r>
            <a:endParaRPr lang="de-DE" sz="1200" b="1" kern="0" dirty="0">
              <a:solidFill>
                <a:schemeClr val="bg2"/>
              </a:solidFill>
            </a:endParaRPr>
          </a:p>
        </p:txBody>
      </p:sp>
      <p:sp>
        <p:nvSpPr>
          <p:cNvPr id="70" name="TextBox 69"/>
          <p:cNvSpPr txBox="1"/>
          <p:nvPr/>
        </p:nvSpPr>
        <p:spPr bwMode="auto">
          <a:xfrm>
            <a:off x="400050" y="961501"/>
            <a:ext cx="1551213" cy="365165"/>
          </a:xfrm>
          <a:prstGeom prst="rect">
            <a:avLst/>
          </a:prstGeom>
        </p:spPr>
        <p:txBody>
          <a:bodyPr wrap="square" rtlCol="0">
            <a:spAutoFit/>
          </a:bodyPr>
          <a:lstStyle/>
          <a:p>
            <a:pPr marL="1588" algn="l" rtl="0" fontAlgn="base">
              <a:lnSpc>
                <a:spcPct val="106000"/>
              </a:lnSpc>
              <a:spcBef>
                <a:spcPct val="40000"/>
              </a:spcBef>
              <a:spcAft>
                <a:spcPct val="0"/>
              </a:spcAft>
              <a:buClr>
                <a:srgbClr val="000000"/>
              </a:buClr>
            </a:pPr>
            <a:r>
              <a:rPr lang="en-US" sz="1800" b="1" dirty="0">
                <a:solidFill>
                  <a:srgbClr val="000000"/>
                </a:solidFill>
                <a:latin typeface="Arial" charset="0"/>
                <a:ea typeface="+mn-ea"/>
                <a:cs typeface="Arial" charset="0"/>
              </a:rPr>
              <a:t>Background</a:t>
            </a:r>
          </a:p>
        </p:txBody>
      </p:sp>
      <p:sp>
        <p:nvSpPr>
          <p:cNvPr id="71" name="TextBox 70"/>
          <p:cNvSpPr txBox="1"/>
          <p:nvPr/>
        </p:nvSpPr>
        <p:spPr bwMode="auto">
          <a:xfrm>
            <a:off x="475368" y="4344089"/>
            <a:ext cx="1551213" cy="365165"/>
          </a:xfrm>
          <a:prstGeom prst="rect">
            <a:avLst/>
          </a:prstGeom>
        </p:spPr>
        <p:txBody>
          <a:bodyPr wrap="square" rtlCol="0">
            <a:spAutoFit/>
          </a:bodyPr>
          <a:lstStyle/>
          <a:p>
            <a:pPr marL="1588" algn="l" rtl="0" fontAlgn="base">
              <a:lnSpc>
                <a:spcPct val="106000"/>
              </a:lnSpc>
              <a:spcBef>
                <a:spcPct val="40000"/>
              </a:spcBef>
              <a:spcAft>
                <a:spcPct val="0"/>
              </a:spcAft>
              <a:buClr>
                <a:srgbClr val="000000"/>
              </a:buClr>
            </a:pPr>
            <a:r>
              <a:rPr lang="en-US" sz="1800" b="1" dirty="0">
                <a:solidFill>
                  <a:srgbClr val="000000"/>
                </a:solidFill>
                <a:latin typeface="Arial" charset="0"/>
                <a:ea typeface="+mn-ea"/>
                <a:cs typeface="Arial" charset="0"/>
              </a:rPr>
              <a:t>Benefits </a:t>
            </a:r>
          </a:p>
        </p:txBody>
      </p:sp>
    </p:spTree>
    <p:extLst>
      <p:ext uri="{BB962C8B-B14F-4D97-AF65-F5344CB8AC3E}">
        <p14:creationId xmlns:p14="http://schemas.microsoft.com/office/powerpoint/2010/main" val="1203083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07988"/>
            <a:ext cx="7245350" cy="365125"/>
          </a:xfrm>
        </p:spPr>
        <p:txBody>
          <a:bodyPr/>
          <a:lstStyle/>
          <a:p>
            <a:r>
              <a:rPr lang="en-US" dirty="0"/>
              <a:t>Employment Classifications – Updating or Ending</a:t>
            </a:r>
          </a:p>
        </p:txBody>
      </p:sp>
      <p:pic>
        <p:nvPicPr>
          <p:cNvPr id="5" name="Picture 4">
            <a:extLst>
              <a:ext uri="{FF2B5EF4-FFF2-40B4-BE49-F238E27FC236}">
                <a16:creationId xmlns:a16="http://schemas.microsoft.com/office/drawing/2014/main" id="{C3EA805D-183A-4EC0-B447-7D576D5F6A65}"/>
              </a:ext>
            </a:extLst>
          </p:cNvPr>
          <p:cNvPicPr>
            <a:picLocks noChangeAspect="1"/>
          </p:cNvPicPr>
          <p:nvPr/>
        </p:nvPicPr>
        <p:blipFill rotWithShape="1">
          <a:blip r:embed="rId2">
            <a:extLst>
              <a:ext uri="{28A0092B-C50C-407E-A947-70E740481C1C}">
                <a14:useLocalDpi xmlns:a14="http://schemas.microsoft.com/office/drawing/2010/main" val="0"/>
              </a:ext>
            </a:extLst>
          </a:blip>
          <a:srcRect b="11962"/>
          <a:stretch/>
        </p:blipFill>
        <p:spPr>
          <a:xfrm>
            <a:off x="304800" y="990600"/>
            <a:ext cx="7173326" cy="5334000"/>
          </a:xfrm>
          <a:prstGeom prst="rect">
            <a:avLst/>
          </a:prstGeom>
        </p:spPr>
      </p:pic>
    </p:spTree>
    <p:extLst>
      <p:ext uri="{BB962C8B-B14F-4D97-AF65-F5344CB8AC3E}">
        <p14:creationId xmlns:p14="http://schemas.microsoft.com/office/powerpoint/2010/main" val="3582502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07988"/>
            <a:ext cx="7245350" cy="365125"/>
          </a:xfrm>
        </p:spPr>
        <p:txBody>
          <a:bodyPr/>
          <a:lstStyle/>
          <a:p>
            <a:r>
              <a:rPr lang="en-US" dirty="0"/>
              <a:t>Employment Classifications – Updating</a:t>
            </a:r>
          </a:p>
        </p:txBody>
      </p:sp>
      <p:pic>
        <p:nvPicPr>
          <p:cNvPr id="4" name="Picture 3">
            <a:extLst>
              <a:ext uri="{FF2B5EF4-FFF2-40B4-BE49-F238E27FC236}">
                <a16:creationId xmlns:a16="http://schemas.microsoft.com/office/drawing/2014/main" id="{3DCF776F-9B23-4148-BA82-AABDBD16E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6800"/>
            <a:ext cx="7198311" cy="5486400"/>
          </a:xfrm>
          <a:prstGeom prst="rect">
            <a:avLst/>
          </a:prstGeom>
        </p:spPr>
      </p:pic>
      <p:sp>
        <p:nvSpPr>
          <p:cNvPr id="6" name="Arrow: Left 5">
            <a:extLst>
              <a:ext uri="{FF2B5EF4-FFF2-40B4-BE49-F238E27FC236}">
                <a16:creationId xmlns:a16="http://schemas.microsoft.com/office/drawing/2014/main" id="{8FCB630C-2F40-43D3-89FF-10101EB76E17}"/>
              </a:ext>
            </a:extLst>
          </p:cNvPr>
          <p:cNvSpPr/>
          <p:nvPr/>
        </p:nvSpPr>
        <p:spPr bwMode="auto">
          <a:xfrm>
            <a:off x="7579311" y="1600200"/>
            <a:ext cx="497889" cy="228600"/>
          </a:xfrm>
          <a:prstGeom prst="lef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42424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07988"/>
            <a:ext cx="7245350" cy="365125"/>
          </a:xfrm>
        </p:spPr>
        <p:txBody>
          <a:bodyPr/>
          <a:lstStyle/>
          <a:p>
            <a:r>
              <a:rPr lang="en-US" dirty="0"/>
              <a:t>Adding an Employee who is not in the File</a:t>
            </a:r>
          </a:p>
        </p:txBody>
      </p:sp>
      <p:sp>
        <p:nvSpPr>
          <p:cNvPr id="6" name="Arrow: Left 5">
            <a:extLst>
              <a:ext uri="{FF2B5EF4-FFF2-40B4-BE49-F238E27FC236}">
                <a16:creationId xmlns:a16="http://schemas.microsoft.com/office/drawing/2014/main" id="{8FCB630C-2F40-43D3-89FF-10101EB76E17}"/>
              </a:ext>
            </a:extLst>
          </p:cNvPr>
          <p:cNvSpPr/>
          <p:nvPr/>
        </p:nvSpPr>
        <p:spPr bwMode="auto">
          <a:xfrm>
            <a:off x="7848600" y="3352800"/>
            <a:ext cx="497889" cy="228600"/>
          </a:xfrm>
          <a:prstGeom prst="lef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a16="http://schemas.microsoft.com/office/drawing/2014/main" id="{78630E05-82DD-4A9F-B6DB-D2695E43D62B}"/>
              </a:ext>
            </a:extLst>
          </p:cNvPr>
          <p:cNvPicPr>
            <a:picLocks noChangeAspect="1"/>
          </p:cNvPicPr>
          <p:nvPr/>
        </p:nvPicPr>
        <p:blipFill rotWithShape="1">
          <a:blip r:embed="rId2">
            <a:extLst>
              <a:ext uri="{28A0092B-C50C-407E-A947-70E740481C1C}">
                <a14:useLocalDpi xmlns:a14="http://schemas.microsoft.com/office/drawing/2010/main" val="0"/>
              </a:ext>
            </a:extLst>
          </a:blip>
          <a:srcRect t="42222"/>
          <a:stretch/>
        </p:blipFill>
        <p:spPr>
          <a:xfrm>
            <a:off x="412812" y="1371600"/>
            <a:ext cx="7277878" cy="3962400"/>
          </a:xfrm>
          <a:prstGeom prst="rect">
            <a:avLst/>
          </a:prstGeom>
        </p:spPr>
      </p:pic>
      <p:sp>
        <p:nvSpPr>
          <p:cNvPr id="7" name="Arrow: Left 6">
            <a:extLst>
              <a:ext uri="{FF2B5EF4-FFF2-40B4-BE49-F238E27FC236}">
                <a16:creationId xmlns:a16="http://schemas.microsoft.com/office/drawing/2014/main" id="{15CDF5EC-DF4D-42E1-B0E7-51CA60D483A8}"/>
              </a:ext>
            </a:extLst>
          </p:cNvPr>
          <p:cNvSpPr/>
          <p:nvPr/>
        </p:nvSpPr>
        <p:spPr bwMode="auto">
          <a:xfrm>
            <a:off x="1676400" y="2667000"/>
            <a:ext cx="838200" cy="228600"/>
          </a:xfrm>
          <a:prstGeom prst="lef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48259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7222" y="407988"/>
            <a:ext cx="7209128" cy="365125"/>
          </a:xfrm>
        </p:spPr>
        <p:txBody>
          <a:bodyPr/>
          <a:lstStyle/>
          <a:p>
            <a:r>
              <a:rPr lang="en-US" dirty="0"/>
              <a:t>Adding Employee Not in File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222" y="990600"/>
            <a:ext cx="7355178" cy="5257799"/>
          </a:xfrm>
          <a:prstGeom prst="rect">
            <a:avLst/>
          </a:prstGeom>
        </p:spPr>
      </p:pic>
    </p:spTree>
    <p:extLst>
      <p:ext uri="{BB962C8B-B14F-4D97-AF65-F5344CB8AC3E}">
        <p14:creationId xmlns:p14="http://schemas.microsoft.com/office/powerpoint/2010/main" val="3594522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07988"/>
            <a:ext cx="7245350" cy="365125"/>
          </a:xfrm>
        </p:spPr>
        <p:txBody>
          <a:bodyPr/>
          <a:lstStyle/>
          <a:p>
            <a:r>
              <a:rPr lang="en-US" dirty="0"/>
              <a:t>Opening a Report – Show Errors Checked</a:t>
            </a:r>
          </a:p>
        </p:txBody>
      </p:sp>
      <p:pic>
        <p:nvPicPr>
          <p:cNvPr id="4" name="Picture 3">
            <a:extLst>
              <a:ext uri="{FF2B5EF4-FFF2-40B4-BE49-F238E27FC236}">
                <a16:creationId xmlns:a16="http://schemas.microsoft.com/office/drawing/2014/main" id="{2B4C3CD9-AE07-4418-A647-B3FCE7193187}"/>
              </a:ext>
            </a:extLst>
          </p:cNvPr>
          <p:cNvPicPr>
            <a:picLocks noChangeAspect="1"/>
          </p:cNvPicPr>
          <p:nvPr/>
        </p:nvPicPr>
        <p:blipFill rotWithShape="1">
          <a:blip r:embed="rId2">
            <a:extLst>
              <a:ext uri="{28A0092B-C50C-407E-A947-70E740481C1C}">
                <a14:useLocalDpi xmlns:a14="http://schemas.microsoft.com/office/drawing/2010/main" val="0"/>
              </a:ext>
            </a:extLst>
          </a:blip>
          <a:srcRect t="21111"/>
          <a:stretch/>
        </p:blipFill>
        <p:spPr>
          <a:xfrm>
            <a:off x="1295400" y="1143000"/>
            <a:ext cx="5722327" cy="5410200"/>
          </a:xfrm>
          <a:prstGeom prst="rect">
            <a:avLst/>
          </a:prstGeom>
        </p:spPr>
      </p:pic>
    </p:spTree>
    <p:extLst>
      <p:ext uri="{BB962C8B-B14F-4D97-AF65-F5344CB8AC3E}">
        <p14:creationId xmlns:p14="http://schemas.microsoft.com/office/powerpoint/2010/main" val="1809662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07988"/>
            <a:ext cx="7245350" cy="365125"/>
          </a:xfrm>
        </p:spPr>
        <p:txBody>
          <a:bodyPr/>
          <a:lstStyle/>
          <a:p>
            <a:r>
              <a:rPr lang="en-US" dirty="0"/>
              <a:t>Continue to Contributions – Update or Delete</a:t>
            </a:r>
          </a:p>
        </p:txBody>
      </p:sp>
      <p:sp>
        <p:nvSpPr>
          <p:cNvPr id="6" name="Arrow: Left 5">
            <a:extLst>
              <a:ext uri="{FF2B5EF4-FFF2-40B4-BE49-F238E27FC236}">
                <a16:creationId xmlns:a16="http://schemas.microsoft.com/office/drawing/2014/main" id="{8FCB630C-2F40-43D3-89FF-10101EB76E17}"/>
              </a:ext>
            </a:extLst>
          </p:cNvPr>
          <p:cNvSpPr/>
          <p:nvPr/>
        </p:nvSpPr>
        <p:spPr bwMode="auto">
          <a:xfrm>
            <a:off x="7848600" y="2667000"/>
            <a:ext cx="497889" cy="228600"/>
          </a:xfrm>
          <a:prstGeom prst="lef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a:ln>
                <a:noFill/>
              </a:ln>
              <a:solidFill>
                <a:schemeClr val="tx1"/>
              </a:solidFill>
              <a:effectLst/>
              <a:latin typeface="Arial" charset="0"/>
            </a:endParaRPr>
          </a:p>
        </p:txBody>
      </p:sp>
      <p:pic>
        <p:nvPicPr>
          <p:cNvPr id="4" name="Picture 3">
            <a:extLst>
              <a:ext uri="{FF2B5EF4-FFF2-40B4-BE49-F238E27FC236}">
                <a16:creationId xmlns:a16="http://schemas.microsoft.com/office/drawing/2014/main" id="{4C16B6B9-4251-4CB2-8778-F8D759EE1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668" y="914400"/>
            <a:ext cx="7192379" cy="5687219"/>
          </a:xfrm>
          <a:prstGeom prst="rect">
            <a:avLst/>
          </a:prstGeom>
        </p:spPr>
      </p:pic>
    </p:spTree>
    <p:extLst>
      <p:ext uri="{BB962C8B-B14F-4D97-AF65-F5344CB8AC3E}">
        <p14:creationId xmlns:p14="http://schemas.microsoft.com/office/powerpoint/2010/main" val="954618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07988"/>
            <a:ext cx="7245350" cy="365125"/>
          </a:xfrm>
        </p:spPr>
        <p:txBody>
          <a:bodyPr/>
          <a:lstStyle/>
          <a:p>
            <a:r>
              <a:rPr lang="en-US" dirty="0"/>
              <a:t>Contributions Updating – Employment Info</a:t>
            </a:r>
          </a:p>
        </p:txBody>
      </p:sp>
      <p:pic>
        <p:nvPicPr>
          <p:cNvPr id="5" name="Picture 4">
            <a:extLst>
              <a:ext uri="{FF2B5EF4-FFF2-40B4-BE49-F238E27FC236}">
                <a16:creationId xmlns:a16="http://schemas.microsoft.com/office/drawing/2014/main" id="{68D2ED50-534F-4770-9161-AC034C9EC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8678"/>
            <a:ext cx="8440328" cy="5696745"/>
          </a:xfrm>
          <a:prstGeom prst="rect">
            <a:avLst/>
          </a:prstGeom>
        </p:spPr>
      </p:pic>
    </p:spTree>
    <p:extLst>
      <p:ext uri="{BB962C8B-B14F-4D97-AF65-F5344CB8AC3E}">
        <p14:creationId xmlns:p14="http://schemas.microsoft.com/office/powerpoint/2010/main" val="3321155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07988"/>
            <a:ext cx="7245350" cy="365125"/>
          </a:xfrm>
        </p:spPr>
        <p:txBody>
          <a:bodyPr/>
          <a:lstStyle/>
          <a:p>
            <a:r>
              <a:rPr lang="en-US" dirty="0"/>
              <a:t>Contributions Updating – Detail Record Info</a:t>
            </a:r>
          </a:p>
        </p:txBody>
      </p:sp>
      <p:pic>
        <p:nvPicPr>
          <p:cNvPr id="4" name="Picture 3">
            <a:extLst>
              <a:ext uri="{FF2B5EF4-FFF2-40B4-BE49-F238E27FC236}">
                <a16:creationId xmlns:a16="http://schemas.microsoft.com/office/drawing/2014/main" id="{8E395EA7-BBC5-4908-8B60-03BA57ADA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31" y="1742839"/>
            <a:ext cx="8335538" cy="3372321"/>
          </a:xfrm>
          <a:prstGeom prst="rect">
            <a:avLst/>
          </a:prstGeom>
        </p:spPr>
      </p:pic>
    </p:spTree>
    <p:extLst>
      <p:ext uri="{BB962C8B-B14F-4D97-AF65-F5344CB8AC3E}">
        <p14:creationId xmlns:p14="http://schemas.microsoft.com/office/powerpoint/2010/main" val="620722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07988"/>
            <a:ext cx="7245350" cy="365125"/>
          </a:xfrm>
        </p:spPr>
        <p:txBody>
          <a:bodyPr/>
          <a:lstStyle/>
          <a:p>
            <a:r>
              <a:rPr lang="en-US" dirty="0"/>
              <a:t>Contributions Updating – Contributions Info</a:t>
            </a:r>
          </a:p>
        </p:txBody>
      </p:sp>
      <p:pic>
        <p:nvPicPr>
          <p:cNvPr id="5" name="Picture 4">
            <a:extLst>
              <a:ext uri="{FF2B5EF4-FFF2-40B4-BE49-F238E27FC236}">
                <a16:creationId xmlns:a16="http://schemas.microsoft.com/office/drawing/2014/main" id="{75CD442A-2AA5-45B8-A48F-790A5942F5EE}"/>
              </a:ext>
            </a:extLst>
          </p:cNvPr>
          <p:cNvPicPr>
            <a:picLocks noChangeAspect="1"/>
          </p:cNvPicPr>
          <p:nvPr/>
        </p:nvPicPr>
        <p:blipFill rotWithShape="1">
          <a:blip r:embed="rId2">
            <a:extLst>
              <a:ext uri="{28A0092B-C50C-407E-A947-70E740481C1C}">
                <a14:useLocalDpi xmlns:a14="http://schemas.microsoft.com/office/drawing/2010/main" val="0"/>
              </a:ext>
            </a:extLst>
          </a:blip>
          <a:srcRect t="3395" r="2519"/>
          <a:stretch/>
        </p:blipFill>
        <p:spPr>
          <a:xfrm>
            <a:off x="152401" y="1143000"/>
            <a:ext cx="8153400" cy="5715000"/>
          </a:xfrm>
          <a:prstGeom prst="rect">
            <a:avLst/>
          </a:prstGeom>
        </p:spPr>
      </p:pic>
    </p:spTree>
    <p:extLst>
      <p:ext uri="{BB962C8B-B14F-4D97-AF65-F5344CB8AC3E}">
        <p14:creationId xmlns:p14="http://schemas.microsoft.com/office/powerpoint/2010/main" val="3933584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07988"/>
            <a:ext cx="7245350" cy="365125"/>
          </a:xfrm>
        </p:spPr>
        <p:txBody>
          <a:bodyPr/>
          <a:lstStyle/>
          <a:p>
            <a:r>
              <a:rPr lang="en-US" dirty="0"/>
              <a:t>Return to Submit Details </a:t>
            </a:r>
          </a:p>
        </p:txBody>
      </p:sp>
      <p:pic>
        <p:nvPicPr>
          <p:cNvPr id="9" name="Picture 8">
            <a:extLst>
              <a:ext uri="{FF2B5EF4-FFF2-40B4-BE49-F238E27FC236}">
                <a16:creationId xmlns:a16="http://schemas.microsoft.com/office/drawing/2014/main" id="{794E7963-1797-4898-89D2-DF2F3696A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0"/>
            <a:ext cx="7316221" cy="3219899"/>
          </a:xfrm>
          <a:prstGeom prst="rect">
            <a:avLst/>
          </a:prstGeom>
        </p:spPr>
      </p:pic>
      <p:sp>
        <p:nvSpPr>
          <p:cNvPr id="10" name="Arrow: Left 9">
            <a:extLst>
              <a:ext uri="{FF2B5EF4-FFF2-40B4-BE49-F238E27FC236}">
                <a16:creationId xmlns:a16="http://schemas.microsoft.com/office/drawing/2014/main" id="{5892B15C-3142-4CD1-8873-AE7DE2578DDC}"/>
              </a:ext>
            </a:extLst>
          </p:cNvPr>
          <p:cNvSpPr/>
          <p:nvPr/>
        </p:nvSpPr>
        <p:spPr bwMode="auto">
          <a:xfrm>
            <a:off x="7697221" y="3733800"/>
            <a:ext cx="608579" cy="228600"/>
          </a:xfrm>
          <a:prstGeom prst="lef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10941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Employer Self Service (ESS) Access </a:t>
            </a:r>
          </a:p>
        </p:txBody>
      </p:sp>
      <p:sp>
        <p:nvSpPr>
          <p:cNvPr id="26" name="Rectangle 25"/>
          <p:cNvSpPr/>
          <p:nvPr/>
        </p:nvSpPr>
        <p:spPr bwMode="auto">
          <a:xfrm>
            <a:off x="382343" y="1143000"/>
            <a:ext cx="7246094" cy="4610606"/>
          </a:xfrm>
          <a:prstGeom prst="rect">
            <a:avLst/>
          </a:prstGeom>
          <a:solidFill>
            <a:srgbClr val="EEEFF4"/>
          </a:solidFill>
          <a:ln w="9525" cap="flat" cmpd="sng" algn="ctr">
            <a:solidFill>
              <a:sysClr val="window" lastClr="FFFFFF"/>
            </a:solidFill>
            <a:prstDash val="solid"/>
            <a:round/>
            <a:headEnd type="none" w="med" len="med"/>
            <a:tailEnd type="none" w="med" len="med"/>
          </a:ln>
          <a:effectLst/>
        </p:spPr>
        <p:txBody>
          <a:bodyPr vert="horz" wrap="square" lIns="274320" tIns="0" rIns="274320" bIns="0" numCol="1" rtlCol="0" anchor="ctr" anchorCtr="0" compatLnSpc="1">
            <a:prstTxWarp prst="textNoShape">
              <a:avLst/>
            </a:prstTxWarp>
          </a:bodyPr>
          <a:lstStyle/>
          <a:p>
            <a:pPr marL="231775" lvl="0" indent="-231775" algn="ctr" fontAlgn="base">
              <a:lnSpc>
                <a:spcPct val="106000"/>
              </a:lnSpc>
              <a:spcBef>
                <a:spcPct val="0"/>
              </a:spcBef>
              <a:spcAft>
                <a:spcPct val="0"/>
              </a:spcAft>
              <a:defRPr/>
            </a:pPr>
            <a:r>
              <a:rPr lang="en-US" sz="2000" dirty="0"/>
              <a:t>In order to</a:t>
            </a:r>
            <a:r>
              <a:rPr lang="en-US" sz="2000" b="1" dirty="0"/>
              <a:t> Access CPRB’s Employer Self Service (ESS) </a:t>
            </a:r>
            <a:r>
              <a:rPr lang="en-US" sz="2000" dirty="0"/>
              <a:t>portal, the employer contact person who will act as ESS Administrator will receive login credentials from CPRB. </a:t>
            </a:r>
          </a:p>
          <a:p>
            <a:pPr marL="231775" lvl="0" indent="-231775" algn="ctr" fontAlgn="base">
              <a:lnSpc>
                <a:spcPct val="106000"/>
              </a:lnSpc>
              <a:spcBef>
                <a:spcPct val="0"/>
              </a:spcBef>
              <a:spcAft>
                <a:spcPct val="0"/>
              </a:spcAft>
              <a:defRPr/>
            </a:pPr>
            <a:endParaRPr kumimoji="0" lang="en-US" sz="2000" b="0" i="0" u="none" strike="noStrike" kern="0" cap="none" spc="0" normalizeH="0" baseline="0" noProof="0" dirty="0">
              <a:ln>
                <a:noFill/>
              </a:ln>
              <a:solidFill>
                <a:prstClr val="black"/>
              </a:solidFill>
              <a:effectLst/>
              <a:uLnTx/>
              <a:uFillTx/>
            </a:endParaRPr>
          </a:p>
          <a:p>
            <a:pPr marL="231775" lvl="0" indent="-231775" algn="ctr" fontAlgn="base">
              <a:lnSpc>
                <a:spcPct val="106000"/>
              </a:lnSpc>
              <a:spcBef>
                <a:spcPct val="0"/>
              </a:spcBef>
              <a:spcAft>
                <a:spcPct val="0"/>
              </a:spcAft>
              <a:defRPr/>
            </a:pPr>
            <a:r>
              <a:rPr lang="en-US" sz="2000" kern="0" noProof="0" dirty="0">
                <a:solidFill>
                  <a:prstClr val="black"/>
                </a:solidFill>
              </a:rPr>
              <a:t>Other employer staff members requiring access to CPRB’s ESS should contact their ESS Administrator for login credentials. </a:t>
            </a:r>
            <a:endParaRPr kumimoji="0" lang="en-US" sz="2000" b="0" i="0" u="none" strike="noStrike" kern="0" cap="none" spc="0" normalizeH="0" baseline="0" noProof="0" dirty="0">
              <a:ln>
                <a:noFill/>
              </a:ln>
              <a:solidFill>
                <a:prstClr val="black"/>
              </a:solidFill>
              <a:effectLst/>
              <a:uLnTx/>
              <a:uFillTx/>
            </a:endParaRPr>
          </a:p>
        </p:txBody>
      </p:sp>
      <p:sp>
        <p:nvSpPr>
          <p:cNvPr id="27" name="Half Frame 26"/>
          <p:cNvSpPr/>
          <p:nvPr/>
        </p:nvSpPr>
        <p:spPr bwMode="auto">
          <a:xfrm>
            <a:off x="388693" y="1143000"/>
            <a:ext cx="1463040" cy="1463040"/>
          </a:xfrm>
          <a:prstGeom prst="halfFrame">
            <a:avLst>
              <a:gd name="adj1" fmla="val 14664"/>
              <a:gd name="adj2" fmla="val 17099"/>
            </a:avLst>
          </a:prstGeom>
          <a:solidFill>
            <a:srgbClr val="002776"/>
          </a:solidFill>
          <a:ln w="25400" cap="flat" cmpd="sng" algn="ctr">
            <a:solidFill>
              <a:srgbClr val="002776"/>
            </a:solidFill>
            <a:prstDash val="soli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lvl="0" indent="-231775" defTabSz="914400" eaLnBrk="1" fontAlgn="base" latinLnBrk="0" hangingPunct="1">
              <a:lnSpc>
                <a:spcPct val="106000"/>
              </a:lnSpc>
              <a:spcBef>
                <a:spcPct val="0"/>
              </a:spcBef>
              <a:spcAft>
                <a:spcPct val="0"/>
              </a:spcAft>
              <a:buClrTx/>
              <a:buSzTx/>
              <a:buFont typeface="Wingdings 2" pitchFamily="18" charset="2"/>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endParaRPr>
          </a:p>
        </p:txBody>
      </p:sp>
      <p:sp>
        <p:nvSpPr>
          <p:cNvPr id="28" name="Half Frame 27"/>
          <p:cNvSpPr/>
          <p:nvPr/>
        </p:nvSpPr>
        <p:spPr bwMode="auto">
          <a:xfrm rot="16200000">
            <a:off x="381001" y="4251960"/>
            <a:ext cx="1463040" cy="1463040"/>
          </a:xfrm>
          <a:prstGeom prst="halfFrame">
            <a:avLst>
              <a:gd name="adj1" fmla="val 14664"/>
              <a:gd name="adj2" fmla="val 17099"/>
            </a:avLst>
          </a:prstGeom>
          <a:solidFill>
            <a:srgbClr val="002776"/>
          </a:solidFill>
          <a:ln w="25400" cap="flat" cmpd="sng" algn="ctr">
            <a:solidFill>
              <a:srgbClr val="002776"/>
            </a:solidFill>
            <a:prstDash val="soli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lvl="0" indent="-231775" defTabSz="914400" eaLnBrk="1" fontAlgn="base" latinLnBrk="0" hangingPunct="1">
              <a:lnSpc>
                <a:spcPct val="106000"/>
              </a:lnSpc>
              <a:spcBef>
                <a:spcPct val="0"/>
              </a:spcBef>
              <a:spcAft>
                <a:spcPct val="0"/>
              </a:spcAft>
              <a:buClrTx/>
              <a:buSzTx/>
              <a:buFont typeface="Wingdings 2" pitchFamily="18" charset="2"/>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endParaRPr>
          </a:p>
        </p:txBody>
      </p:sp>
      <p:sp>
        <p:nvSpPr>
          <p:cNvPr id="29" name="Half Frame 28"/>
          <p:cNvSpPr/>
          <p:nvPr/>
        </p:nvSpPr>
        <p:spPr bwMode="auto">
          <a:xfrm rot="5400000">
            <a:off x="6156960" y="1143000"/>
            <a:ext cx="1463040" cy="1463040"/>
          </a:xfrm>
          <a:prstGeom prst="halfFrame">
            <a:avLst>
              <a:gd name="adj1" fmla="val 14664"/>
              <a:gd name="adj2" fmla="val 17099"/>
            </a:avLst>
          </a:prstGeom>
          <a:solidFill>
            <a:srgbClr val="002776"/>
          </a:solidFill>
          <a:ln w="25400" cap="flat" cmpd="sng" algn="ctr">
            <a:solidFill>
              <a:srgbClr val="002776"/>
            </a:solidFill>
            <a:prstDash val="soli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lvl="0" indent="-231775" defTabSz="914400" eaLnBrk="1" fontAlgn="base" latinLnBrk="0" hangingPunct="1">
              <a:lnSpc>
                <a:spcPct val="106000"/>
              </a:lnSpc>
              <a:spcBef>
                <a:spcPct val="0"/>
              </a:spcBef>
              <a:spcAft>
                <a:spcPct val="0"/>
              </a:spcAft>
              <a:buClrTx/>
              <a:buSzTx/>
              <a:buFont typeface="Wingdings 2" pitchFamily="18" charset="2"/>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endParaRPr>
          </a:p>
        </p:txBody>
      </p:sp>
      <p:sp>
        <p:nvSpPr>
          <p:cNvPr id="30" name="Rectangle 29"/>
          <p:cNvSpPr/>
          <p:nvPr/>
        </p:nvSpPr>
        <p:spPr bwMode="auto">
          <a:xfrm>
            <a:off x="5887720" y="4561840"/>
            <a:ext cx="2870200" cy="1752600"/>
          </a:xfrm>
          <a:prstGeom prst="rect">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lvl="0" indent="-231775" defTabSz="914400" eaLnBrk="1" fontAlgn="base" latinLnBrk="0" hangingPunct="1">
              <a:lnSpc>
                <a:spcPct val="106000"/>
              </a:lnSpc>
              <a:spcBef>
                <a:spcPct val="0"/>
              </a:spcBef>
              <a:spcAft>
                <a:spcPct val="0"/>
              </a:spcAft>
              <a:buClrTx/>
              <a:buSzTx/>
              <a:buFont typeface="Wingdings 2" pitchFamily="18" charset="2"/>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32" name="Half Frame 31"/>
          <p:cNvSpPr/>
          <p:nvPr/>
        </p:nvSpPr>
        <p:spPr bwMode="auto">
          <a:xfrm>
            <a:off x="5878901" y="4567317"/>
            <a:ext cx="546100" cy="548640"/>
          </a:xfrm>
          <a:prstGeom prst="halfFrame">
            <a:avLst>
              <a:gd name="adj1" fmla="val 19328"/>
              <a:gd name="adj2" fmla="val 18042"/>
            </a:avLst>
          </a:prstGeom>
          <a:solidFill>
            <a:srgbClr val="3C8A2E"/>
          </a:solidFill>
          <a:ln w="25400" cap="flat" cmpd="sng" algn="ctr">
            <a:solidFill>
              <a:srgbClr val="3C8A2E"/>
            </a:solidFill>
            <a:prstDash val="soli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lvl="0" indent="-231775" defTabSz="914400" eaLnBrk="1" fontAlgn="base" latinLnBrk="0" hangingPunct="1">
              <a:lnSpc>
                <a:spcPct val="106000"/>
              </a:lnSpc>
              <a:spcBef>
                <a:spcPct val="0"/>
              </a:spcBef>
              <a:spcAft>
                <a:spcPct val="0"/>
              </a:spcAft>
              <a:buClrTx/>
              <a:buSzTx/>
              <a:buFont typeface="Wingdings 2" pitchFamily="18" charset="2"/>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endParaRPr>
          </a:p>
        </p:txBody>
      </p:sp>
      <p:sp>
        <p:nvSpPr>
          <p:cNvPr id="33" name="Half Frame 32"/>
          <p:cNvSpPr/>
          <p:nvPr/>
        </p:nvSpPr>
        <p:spPr bwMode="auto">
          <a:xfrm rot="5400000">
            <a:off x="8205905" y="4567317"/>
            <a:ext cx="546100" cy="548640"/>
          </a:xfrm>
          <a:prstGeom prst="halfFrame">
            <a:avLst>
              <a:gd name="adj1" fmla="val 19328"/>
              <a:gd name="adj2" fmla="val 18042"/>
            </a:avLst>
          </a:prstGeom>
          <a:solidFill>
            <a:srgbClr val="3C8A2E"/>
          </a:solidFill>
          <a:ln w="25400" cap="flat" cmpd="sng" algn="ctr">
            <a:solidFill>
              <a:srgbClr val="3C8A2E"/>
            </a:solidFill>
            <a:prstDash val="soli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lvl="0" indent="-231775" defTabSz="914400" eaLnBrk="1" fontAlgn="base" latinLnBrk="0" hangingPunct="1">
              <a:lnSpc>
                <a:spcPct val="106000"/>
              </a:lnSpc>
              <a:spcBef>
                <a:spcPct val="0"/>
              </a:spcBef>
              <a:spcAft>
                <a:spcPct val="0"/>
              </a:spcAft>
              <a:buClrTx/>
              <a:buSzTx/>
              <a:buFont typeface="Wingdings 2" pitchFamily="18" charset="2"/>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endParaRPr>
          </a:p>
        </p:txBody>
      </p:sp>
      <p:sp>
        <p:nvSpPr>
          <p:cNvPr id="34" name="Half Frame 33"/>
          <p:cNvSpPr/>
          <p:nvPr/>
        </p:nvSpPr>
        <p:spPr bwMode="auto">
          <a:xfrm rot="10800000">
            <a:off x="8191500" y="5755894"/>
            <a:ext cx="546100" cy="548640"/>
          </a:xfrm>
          <a:prstGeom prst="halfFrame">
            <a:avLst>
              <a:gd name="adj1" fmla="val 19328"/>
              <a:gd name="adj2" fmla="val 18042"/>
            </a:avLst>
          </a:prstGeom>
          <a:solidFill>
            <a:srgbClr val="3C8A2E"/>
          </a:solidFill>
          <a:ln w="25400" cap="flat" cmpd="sng" algn="ctr">
            <a:solidFill>
              <a:srgbClr val="3C8A2E"/>
            </a:solidFill>
            <a:prstDash val="soli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lvl="0" indent="-231775" defTabSz="914400" eaLnBrk="1" fontAlgn="base" latinLnBrk="0" hangingPunct="1">
              <a:lnSpc>
                <a:spcPct val="106000"/>
              </a:lnSpc>
              <a:spcBef>
                <a:spcPct val="0"/>
              </a:spcBef>
              <a:spcAft>
                <a:spcPct val="0"/>
              </a:spcAft>
              <a:buClrTx/>
              <a:buSzTx/>
              <a:buFont typeface="Wingdings 2" pitchFamily="18" charset="2"/>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endParaRPr>
          </a:p>
        </p:txBody>
      </p:sp>
      <p:sp>
        <p:nvSpPr>
          <p:cNvPr id="35" name="Half Frame 34"/>
          <p:cNvSpPr/>
          <p:nvPr/>
        </p:nvSpPr>
        <p:spPr bwMode="auto">
          <a:xfrm rot="16200000">
            <a:off x="5907278" y="5776911"/>
            <a:ext cx="546100" cy="548640"/>
          </a:xfrm>
          <a:prstGeom prst="halfFrame">
            <a:avLst>
              <a:gd name="adj1" fmla="val 19328"/>
              <a:gd name="adj2" fmla="val 18042"/>
            </a:avLst>
          </a:prstGeom>
          <a:solidFill>
            <a:srgbClr val="3C8A2E"/>
          </a:solidFill>
          <a:ln w="25400" cap="flat" cmpd="sng" algn="ctr">
            <a:solidFill>
              <a:srgbClr val="3C8A2E"/>
            </a:solidFill>
            <a:prstDash val="soli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lvl="0" indent="-231775" defTabSz="914400" eaLnBrk="1" fontAlgn="base" latinLnBrk="0" hangingPunct="1">
              <a:lnSpc>
                <a:spcPct val="106000"/>
              </a:lnSpc>
              <a:spcBef>
                <a:spcPct val="0"/>
              </a:spcBef>
              <a:spcAft>
                <a:spcPct val="0"/>
              </a:spcAft>
              <a:buClrTx/>
              <a:buSzTx/>
              <a:buFont typeface="Wingdings 2" pitchFamily="18" charset="2"/>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7500"/>
          <a:stretch/>
        </p:blipFill>
        <p:spPr>
          <a:xfrm>
            <a:off x="6333307" y="4746835"/>
            <a:ext cx="1920240" cy="1382609"/>
          </a:xfrm>
          <a:prstGeom prst="rect">
            <a:avLst/>
          </a:prstGeom>
        </p:spPr>
      </p:pic>
    </p:spTree>
    <p:custDataLst>
      <p:tags r:id="rId1"/>
    </p:custDataLst>
    <p:extLst>
      <p:ext uri="{BB962C8B-B14F-4D97-AF65-F5344CB8AC3E}">
        <p14:creationId xmlns:p14="http://schemas.microsoft.com/office/powerpoint/2010/main" val="2924969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07988"/>
            <a:ext cx="7245350" cy="365125"/>
          </a:xfrm>
        </p:spPr>
        <p:txBody>
          <a:bodyPr/>
          <a:lstStyle/>
          <a:p>
            <a:r>
              <a:rPr lang="en-US" dirty="0"/>
              <a:t>Return to Submit Details</a:t>
            </a:r>
          </a:p>
        </p:txBody>
      </p:sp>
      <p:pic>
        <p:nvPicPr>
          <p:cNvPr id="5" name="Picture 4">
            <a:extLst>
              <a:ext uri="{FF2B5EF4-FFF2-40B4-BE49-F238E27FC236}">
                <a16:creationId xmlns:a16="http://schemas.microsoft.com/office/drawing/2014/main" id="{EB839762-AD99-4DAB-8940-518465827591}"/>
              </a:ext>
            </a:extLst>
          </p:cNvPr>
          <p:cNvPicPr>
            <a:picLocks noChangeAspect="1"/>
          </p:cNvPicPr>
          <p:nvPr/>
        </p:nvPicPr>
        <p:blipFill rotWithShape="1">
          <a:blip r:embed="rId2">
            <a:extLst>
              <a:ext uri="{28A0092B-C50C-407E-A947-70E740481C1C}">
                <a14:useLocalDpi xmlns:a14="http://schemas.microsoft.com/office/drawing/2010/main" val="0"/>
              </a:ext>
            </a:extLst>
          </a:blip>
          <a:srcRect t="2990"/>
          <a:stretch/>
        </p:blipFill>
        <p:spPr>
          <a:xfrm>
            <a:off x="609600" y="1219200"/>
            <a:ext cx="7182852" cy="4944186"/>
          </a:xfrm>
          <a:prstGeom prst="rect">
            <a:avLst/>
          </a:prstGeom>
        </p:spPr>
      </p:pic>
    </p:spTree>
    <p:extLst>
      <p:ext uri="{BB962C8B-B14F-4D97-AF65-F5344CB8AC3E}">
        <p14:creationId xmlns:p14="http://schemas.microsoft.com/office/powerpoint/2010/main" val="732730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8294" y="407988"/>
            <a:ext cx="7208055" cy="365125"/>
          </a:xfrm>
        </p:spPr>
        <p:txBody>
          <a:bodyPr/>
          <a:lstStyle/>
          <a:p>
            <a:r>
              <a:rPr lang="en-US" dirty="0"/>
              <a:t>Submitting After Editing or Adding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95" y="990600"/>
            <a:ext cx="7125505" cy="5410200"/>
          </a:xfrm>
          <a:prstGeom prst="rect">
            <a:avLst/>
          </a:prstGeom>
        </p:spPr>
      </p:pic>
    </p:spTree>
    <p:extLst>
      <p:ext uri="{BB962C8B-B14F-4D97-AF65-F5344CB8AC3E}">
        <p14:creationId xmlns:p14="http://schemas.microsoft.com/office/powerpoint/2010/main" val="970659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8294" y="407988"/>
            <a:ext cx="7208055" cy="365125"/>
          </a:xfrm>
        </p:spPr>
        <p:txBody>
          <a:bodyPr/>
          <a:lstStyle/>
          <a:p>
            <a:r>
              <a:rPr lang="en-US" dirty="0"/>
              <a:t>Summary After Submitting Details – Top</a:t>
            </a:r>
          </a:p>
        </p:txBody>
      </p:sp>
      <p:pic>
        <p:nvPicPr>
          <p:cNvPr id="5" name="Picture 4">
            <a:extLst>
              <a:ext uri="{FF2B5EF4-FFF2-40B4-BE49-F238E27FC236}">
                <a16:creationId xmlns:a16="http://schemas.microsoft.com/office/drawing/2014/main" id="{420E875F-78AF-4FEB-ABAA-201E4A112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67" y="838200"/>
            <a:ext cx="7316221" cy="6277851"/>
          </a:xfrm>
          <a:prstGeom prst="rect">
            <a:avLst/>
          </a:prstGeom>
        </p:spPr>
      </p:pic>
    </p:spTree>
    <p:extLst>
      <p:ext uri="{BB962C8B-B14F-4D97-AF65-F5344CB8AC3E}">
        <p14:creationId xmlns:p14="http://schemas.microsoft.com/office/powerpoint/2010/main" val="2478555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8294" y="407988"/>
            <a:ext cx="7208055" cy="365125"/>
          </a:xfrm>
        </p:spPr>
        <p:txBody>
          <a:bodyPr/>
          <a:lstStyle/>
          <a:p>
            <a:r>
              <a:rPr lang="en-US" dirty="0"/>
              <a:t>Summary After Submitting Details – Middle</a:t>
            </a:r>
          </a:p>
        </p:txBody>
      </p:sp>
      <p:pic>
        <p:nvPicPr>
          <p:cNvPr id="4" name="Picture 3">
            <a:extLst>
              <a:ext uri="{FF2B5EF4-FFF2-40B4-BE49-F238E27FC236}">
                <a16:creationId xmlns:a16="http://schemas.microsoft.com/office/drawing/2014/main" id="{AD637B50-0D88-4636-B68A-BA0F99954740}"/>
              </a:ext>
            </a:extLst>
          </p:cNvPr>
          <p:cNvPicPr>
            <a:picLocks noChangeAspect="1"/>
          </p:cNvPicPr>
          <p:nvPr/>
        </p:nvPicPr>
        <p:blipFill rotWithShape="1">
          <a:blip r:embed="rId2">
            <a:extLst>
              <a:ext uri="{28A0092B-C50C-407E-A947-70E740481C1C}">
                <a14:useLocalDpi xmlns:a14="http://schemas.microsoft.com/office/drawing/2010/main" val="0"/>
              </a:ext>
            </a:extLst>
          </a:blip>
          <a:srcRect t="2221" b="12223"/>
          <a:stretch/>
        </p:blipFill>
        <p:spPr>
          <a:xfrm>
            <a:off x="304800" y="914400"/>
            <a:ext cx="6947297" cy="5867400"/>
          </a:xfrm>
          <a:prstGeom prst="rect">
            <a:avLst/>
          </a:prstGeom>
        </p:spPr>
      </p:pic>
    </p:spTree>
    <p:extLst>
      <p:ext uri="{BB962C8B-B14F-4D97-AF65-F5344CB8AC3E}">
        <p14:creationId xmlns:p14="http://schemas.microsoft.com/office/powerpoint/2010/main" val="3511476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8294" y="407988"/>
            <a:ext cx="7208055" cy="365125"/>
          </a:xfrm>
        </p:spPr>
        <p:txBody>
          <a:bodyPr/>
          <a:lstStyle/>
          <a:p>
            <a:r>
              <a:rPr lang="en-US" dirty="0"/>
              <a:t>Summary After Submitting Details – Invoices</a:t>
            </a:r>
          </a:p>
        </p:txBody>
      </p:sp>
      <p:pic>
        <p:nvPicPr>
          <p:cNvPr id="5" name="Picture 4">
            <a:extLst>
              <a:ext uri="{FF2B5EF4-FFF2-40B4-BE49-F238E27FC236}">
                <a16:creationId xmlns:a16="http://schemas.microsoft.com/office/drawing/2014/main" id="{44EF82FF-6768-457D-B35C-564A04767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47800"/>
            <a:ext cx="7344800" cy="3181794"/>
          </a:xfrm>
          <a:prstGeom prst="rect">
            <a:avLst/>
          </a:prstGeom>
        </p:spPr>
      </p:pic>
    </p:spTree>
    <p:extLst>
      <p:ext uri="{BB962C8B-B14F-4D97-AF65-F5344CB8AC3E}">
        <p14:creationId xmlns:p14="http://schemas.microsoft.com/office/powerpoint/2010/main" val="687990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0050" y="407988"/>
            <a:ext cx="7226300" cy="365125"/>
          </a:xfrm>
        </p:spPr>
        <p:txBody>
          <a:bodyPr/>
          <a:lstStyle/>
          <a:p>
            <a:r>
              <a:rPr lang="en-US" dirty="0"/>
              <a:t>Applying Invoices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914400"/>
            <a:ext cx="7162799" cy="5562599"/>
          </a:xfrm>
          <a:prstGeom prst="rect">
            <a:avLst/>
          </a:prstGeom>
        </p:spPr>
      </p:pic>
    </p:spTree>
    <p:extLst>
      <p:ext uri="{BB962C8B-B14F-4D97-AF65-F5344CB8AC3E}">
        <p14:creationId xmlns:p14="http://schemas.microsoft.com/office/powerpoint/2010/main" val="1044637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9708" y="407988"/>
            <a:ext cx="7216642" cy="365125"/>
          </a:xfrm>
        </p:spPr>
        <p:txBody>
          <a:bodyPr/>
          <a:lstStyle/>
          <a:p>
            <a:r>
              <a:rPr lang="en-US" dirty="0"/>
              <a:t>After Clicking Save and Proceed to Payment</a:t>
            </a:r>
          </a:p>
        </p:txBody>
      </p:sp>
      <p:pic>
        <p:nvPicPr>
          <p:cNvPr id="5" name="Picture 4">
            <a:extLst>
              <a:ext uri="{FF2B5EF4-FFF2-40B4-BE49-F238E27FC236}">
                <a16:creationId xmlns:a16="http://schemas.microsoft.com/office/drawing/2014/main" id="{7A11C554-9540-45A8-9435-B3B0BDA70044}"/>
              </a:ext>
            </a:extLst>
          </p:cNvPr>
          <p:cNvPicPr>
            <a:picLocks noChangeAspect="1"/>
          </p:cNvPicPr>
          <p:nvPr/>
        </p:nvPicPr>
        <p:blipFill rotWithShape="1">
          <a:blip r:embed="rId2">
            <a:extLst>
              <a:ext uri="{28A0092B-C50C-407E-A947-70E740481C1C}">
                <a14:useLocalDpi xmlns:a14="http://schemas.microsoft.com/office/drawing/2010/main" val="0"/>
              </a:ext>
            </a:extLst>
          </a:blip>
          <a:srcRect l="275" t="6667" r="-275" b="2222"/>
          <a:stretch/>
        </p:blipFill>
        <p:spPr>
          <a:xfrm>
            <a:off x="76200" y="838200"/>
            <a:ext cx="7924800" cy="6019800"/>
          </a:xfrm>
          <a:prstGeom prst="rect">
            <a:avLst/>
          </a:prstGeom>
        </p:spPr>
      </p:pic>
      <p:sp>
        <p:nvSpPr>
          <p:cNvPr id="6" name="Arrow: Left 5">
            <a:extLst>
              <a:ext uri="{FF2B5EF4-FFF2-40B4-BE49-F238E27FC236}">
                <a16:creationId xmlns:a16="http://schemas.microsoft.com/office/drawing/2014/main" id="{0DDCB347-8B4F-409C-BD08-49CD4FD903D4}"/>
              </a:ext>
            </a:extLst>
          </p:cNvPr>
          <p:cNvSpPr/>
          <p:nvPr/>
        </p:nvSpPr>
        <p:spPr bwMode="auto">
          <a:xfrm>
            <a:off x="6477000" y="6019800"/>
            <a:ext cx="609600" cy="152400"/>
          </a:xfrm>
          <a:prstGeom prst="lef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27474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07988"/>
            <a:ext cx="7245350" cy="365125"/>
          </a:xfrm>
        </p:spPr>
        <p:txBody>
          <a:bodyPr/>
          <a:lstStyle/>
          <a:p>
            <a:r>
              <a:rPr lang="en-US" dirty="0"/>
              <a:t>Summary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38200"/>
            <a:ext cx="5638800" cy="5791200"/>
          </a:xfrm>
          <a:prstGeom prst="rect">
            <a:avLst/>
          </a:prstGeom>
        </p:spPr>
      </p:pic>
    </p:spTree>
    <p:extLst>
      <p:ext uri="{BB962C8B-B14F-4D97-AF65-F5344CB8AC3E}">
        <p14:creationId xmlns:p14="http://schemas.microsoft.com/office/powerpoint/2010/main" val="1471466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396875"/>
            <a:ext cx="7956550" cy="365125"/>
          </a:xfrm>
        </p:spPr>
        <p:txBody>
          <a:bodyPr/>
          <a:lstStyle/>
          <a:p>
            <a:r>
              <a:rPr lang="en-US" dirty="0"/>
              <a:t>Employer Certifications</a:t>
            </a:r>
          </a:p>
        </p:txBody>
      </p:sp>
      <p:sp>
        <p:nvSpPr>
          <p:cNvPr id="4" name="Rectangle 3"/>
          <p:cNvSpPr/>
          <p:nvPr/>
        </p:nvSpPr>
        <p:spPr bwMode="auto">
          <a:xfrm>
            <a:off x="638172" y="1477654"/>
            <a:ext cx="6456682" cy="4295141"/>
          </a:xfrm>
          <a:prstGeom prst="rect">
            <a:avLst/>
          </a:prstGeom>
          <a:solidFill>
            <a:srgbClr val="EEEFF4"/>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indent="-231775" algn="ctr" fontAlgn="base">
              <a:lnSpc>
                <a:spcPct val="106000"/>
              </a:lnSpc>
              <a:spcBef>
                <a:spcPct val="0"/>
              </a:spcBef>
              <a:spcAft>
                <a:spcPct val="0"/>
              </a:spcAft>
            </a:pPr>
            <a:endParaRPr lang="en-US" sz="2000" dirty="0">
              <a:latin typeface="Arial" charset="0"/>
            </a:endParaRPr>
          </a:p>
          <a:p>
            <a:pPr marL="231775" indent="-231775" algn="ctr" fontAlgn="base">
              <a:lnSpc>
                <a:spcPct val="106000"/>
              </a:lnSpc>
              <a:spcBef>
                <a:spcPct val="0"/>
              </a:spcBef>
              <a:spcAft>
                <a:spcPct val="0"/>
              </a:spcAft>
            </a:pPr>
            <a:r>
              <a:rPr lang="en-US" sz="2000" dirty="0">
                <a:latin typeface="Arial" charset="0"/>
              </a:rPr>
              <a:t>ESS allows employers to </a:t>
            </a:r>
            <a:r>
              <a:rPr lang="en-US" sz="2000" b="1" dirty="0">
                <a:latin typeface="Arial" charset="0"/>
              </a:rPr>
              <a:t>certify employee requests </a:t>
            </a:r>
          </a:p>
          <a:p>
            <a:pPr marL="231775" indent="-231775" algn="ctr" fontAlgn="base">
              <a:lnSpc>
                <a:spcPct val="106000"/>
              </a:lnSpc>
              <a:spcBef>
                <a:spcPct val="0"/>
              </a:spcBef>
              <a:spcAft>
                <a:spcPct val="0"/>
              </a:spcAft>
            </a:pPr>
            <a:r>
              <a:rPr lang="en-US" sz="2000" dirty="0">
                <a:latin typeface="Arial" charset="0"/>
              </a:rPr>
              <a:t>for retirement, refund, disability, or service purchase. A  </a:t>
            </a:r>
            <a:r>
              <a:rPr lang="en-US" sz="2000" b="1" dirty="0">
                <a:latin typeface="Arial" charset="0"/>
              </a:rPr>
              <a:t>certification </a:t>
            </a:r>
            <a:r>
              <a:rPr lang="en-US" sz="2000" dirty="0">
                <a:latin typeface="Arial" charset="0"/>
              </a:rPr>
              <a:t>email notification is sent to the employer informing them that an employee or former employee has initiated a request or a CPRB staff member initiated a request in COMPASS.</a:t>
            </a:r>
            <a:endParaRPr kumimoji="0" lang="en-US" sz="2000" i="0" u="none" strike="noStrike" cap="none" normalizeH="0" baseline="0" dirty="0">
              <a:ln>
                <a:noFill/>
              </a:ln>
              <a:solidFill>
                <a:schemeClr val="tx1"/>
              </a:solidFill>
              <a:effectLst/>
              <a:latin typeface="Arial" charset="0"/>
            </a:endParaRPr>
          </a:p>
        </p:txBody>
      </p:sp>
      <p:sp>
        <p:nvSpPr>
          <p:cNvPr id="5" name="Half Frame 4"/>
          <p:cNvSpPr/>
          <p:nvPr/>
        </p:nvSpPr>
        <p:spPr bwMode="auto">
          <a:xfrm>
            <a:off x="643254" y="1499425"/>
            <a:ext cx="1463040" cy="1463040"/>
          </a:xfrm>
          <a:prstGeom prst="halfFrame">
            <a:avLst>
              <a:gd name="adj1" fmla="val 14664"/>
              <a:gd name="adj2" fmla="val 17099"/>
            </a:avLst>
          </a:prstGeom>
          <a:solidFill>
            <a:schemeClr val="bg2"/>
          </a:solidFill>
          <a:ln>
            <a:solidFill>
              <a:schemeClr val="bg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sp>
        <p:nvSpPr>
          <p:cNvPr id="7" name="Half Frame 6"/>
          <p:cNvSpPr/>
          <p:nvPr/>
        </p:nvSpPr>
        <p:spPr bwMode="auto">
          <a:xfrm rot="16200000">
            <a:off x="635562" y="4331526"/>
            <a:ext cx="1463040" cy="1463040"/>
          </a:xfrm>
          <a:prstGeom prst="halfFrame">
            <a:avLst>
              <a:gd name="adj1" fmla="val 14664"/>
              <a:gd name="adj2" fmla="val 17099"/>
            </a:avLst>
          </a:prstGeom>
          <a:solidFill>
            <a:schemeClr val="bg2"/>
          </a:solidFill>
          <a:ln>
            <a:solidFill>
              <a:schemeClr val="bg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sp>
        <p:nvSpPr>
          <p:cNvPr id="8" name="Half Frame 7"/>
          <p:cNvSpPr/>
          <p:nvPr/>
        </p:nvSpPr>
        <p:spPr bwMode="auto">
          <a:xfrm rot="5400000">
            <a:off x="5631814" y="1499425"/>
            <a:ext cx="1463040" cy="1463040"/>
          </a:xfrm>
          <a:prstGeom prst="halfFrame">
            <a:avLst>
              <a:gd name="adj1" fmla="val 14664"/>
              <a:gd name="adj2" fmla="val 17099"/>
            </a:avLst>
          </a:prstGeom>
          <a:solidFill>
            <a:schemeClr val="bg2"/>
          </a:solidFill>
          <a:ln>
            <a:solidFill>
              <a:schemeClr val="bg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sp>
        <p:nvSpPr>
          <p:cNvPr id="15" name="Half Frame 14"/>
          <p:cNvSpPr/>
          <p:nvPr/>
        </p:nvSpPr>
        <p:spPr bwMode="auto">
          <a:xfrm rot="10800000">
            <a:off x="5606414" y="4459565"/>
            <a:ext cx="1463040" cy="1463040"/>
          </a:xfrm>
          <a:prstGeom prst="halfFrame">
            <a:avLst>
              <a:gd name="adj1" fmla="val 14664"/>
              <a:gd name="adj2" fmla="val 17099"/>
            </a:avLst>
          </a:prstGeom>
          <a:solidFill>
            <a:schemeClr val="accent5">
              <a:lumMod val="40000"/>
              <a:lumOff val="60000"/>
            </a:schemeClr>
          </a:solidFill>
          <a:ln>
            <a:solidFill>
              <a:schemeClr val="accent5">
                <a:lumMod val="40000"/>
                <a:lumOff val="6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
        <p:nvSpPr>
          <p:cNvPr id="10" name="Rectangle 9"/>
          <p:cNvSpPr/>
          <p:nvPr/>
        </p:nvSpPr>
        <p:spPr bwMode="auto">
          <a:xfrm>
            <a:off x="5775960" y="4556696"/>
            <a:ext cx="2529840" cy="162581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
        <p:nvSpPr>
          <p:cNvPr id="11" name="Half Frame 10"/>
          <p:cNvSpPr/>
          <p:nvPr/>
        </p:nvSpPr>
        <p:spPr bwMode="auto">
          <a:xfrm>
            <a:off x="5778500" y="4556760"/>
            <a:ext cx="546100" cy="548640"/>
          </a:xfrm>
          <a:prstGeom prst="halfFrame">
            <a:avLst>
              <a:gd name="adj1" fmla="val 21188"/>
              <a:gd name="adj2" fmla="val 23623"/>
            </a:avLst>
          </a:prstGeom>
          <a:solidFill>
            <a:srgbClr val="3A8828"/>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sp>
        <p:nvSpPr>
          <p:cNvPr id="12" name="Half Frame 11"/>
          <p:cNvSpPr/>
          <p:nvPr/>
        </p:nvSpPr>
        <p:spPr bwMode="auto">
          <a:xfrm rot="5400000">
            <a:off x="7689142" y="4528064"/>
            <a:ext cx="546100" cy="548640"/>
          </a:xfrm>
          <a:prstGeom prst="halfFrame">
            <a:avLst>
              <a:gd name="adj1" fmla="val 21188"/>
              <a:gd name="adj2" fmla="val 23623"/>
            </a:avLst>
          </a:prstGeom>
          <a:solidFill>
            <a:srgbClr val="3A8828"/>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sp>
        <p:nvSpPr>
          <p:cNvPr id="14" name="Half Frame 13"/>
          <p:cNvSpPr/>
          <p:nvPr/>
        </p:nvSpPr>
        <p:spPr bwMode="auto">
          <a:xfrm rot="10800000">
            <a:off x="7757160" y="5695182"/>
            <a:ext cx="546100" cy="548640"/>
          </a:xfrm>
          <a:prstGeom prst="halfFrame">
            <a:avLst>
              <a:gd name="adj1" fmla="val 21188"/>
              <a:gd name="adj2" fmla="val 23623"/>
            </a:avLst>
          </a:prstGeom>
          <a:solidFill>
            <a:srgbClr val="3A8828"/>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sp>
        <p:nvSpPr>
          <p:cNvPr id="9" name="Half Frame 8"/>
          <p:cNvSpPr/>
          <p:nvPr/>
        </p:nvSpPr>
        <p:spPr bwMode="auto">
          <a:xfrm rot="16200000">
            <a:off x="5777230" y="5678320"/>
            <a:ext cx="546100" cy="548640"/>
          </a:xfrm>
          <a:prstGeom prst="halfFrame">
            <a:avLst>
              <a:gd name="adj1" fmla="val 21188"/>
              <a:gd name="adj2" fmla="val 23623"/>
            </a:avLst>
          </a:prstGeom>
          <a:solidFill>
            <a:srgbClr val="3A8828"/>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80" y="4689630"/>
            <a:ext cx="2057400" cy="1370259"/>
          </a:xfrm>
          <a:prstGeom prst="rect">
            <a:avLst/>
          </a:prstGeom>
        </p:spPr>
      </p:pic>
    </p:spTree>
    <p:custDataLst>
      <p:tags r:id="rId1"/>
    </p:custDataLst>
    <p:extLst>
      <p:ext uri="{BB962C8B-B14F-4D97-AF65-F5344CB8AC3E}">
        <p14:creationId xmlns:p14="http://schemas.microsoft.com/office/powerpoint/2010/main" val="2472509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804863" y="1104900"/>
            <a:ext cx="8339137" cy="5138738"/>
          </a:xfrm>
        </p:spPr>
        <p:txBody>
          <a:bodyPr/>
          <a:lstStyle/>
          <a:p>
            <a:pPr marL="0" indent="0"/>
            <a:r>
              <a:rPr lang="en-US" dirty="0"/>
              <a:t>Certification options in ESS </a:t>
            </a:r>
          </a:p>
        </p:txBody>
      </p:sp>
      <p:sp>
        <p:nvSpPr>
          <p:cNvPr id="3" name="Title 2"/>
          <p:cNvSpPr>
            <a:spLocks noGrp="1"/>
          </p:cNvSpPr>
          <p:nvPr>
            <p:ph type="title" idx="4294967295"/>
          </p:nvPr>
        </p:nvSpPr>
        <p:spPr>
          <a:xfrm>
            <a:off x="381000" y="396875"/>
            <a:ext cx="7956550" cy="365125"/>
          </a:xfrm>
        </p:spPr>
        <p:txBody>
          <a:bodyPr/>
          <a:lstStyle/>
          <a:p>
            <a:r>
              <a:rPr lang="en-US" dirty="0"/>
              <a:t>Employer Certifications</a:t>
            </a:r>
          </a:p>
        </p:txBody>
      </p:sp>
      <p:sp>
        <p:nvSpPr>
          <p:cNvPr id="5" name="Rectangle 4"/>
          <p:cNvSpPr/>
          <p:nvPr/>
        </p:nvSpPr>
        <p:spPr bwMode="auto">
          <a:xfrm>
            <a:off x="3848101" y="1676400"/>
            <a:ext cx="4953000" cy="4876800"/>
          </a:xfrm>
          <a:prstGeom prst="rect">
            <a:avLst/>
          </a:prstGeom>
          <a:solidFill>
            <a:srgbClr val="EEEFF4"/>
          </a:soli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
        <p:nvSpPr>
          <p:cNvPr id="19" name="Rectangle 18"/>
          <p:cNvSpPr/>
          <p:nvPr/>
        </p:nvSpPr>
        <p:spPr bwMode="auto">
          <a:xfrm>
            <a:off x="4495800" y="1821780"/>
            <a:ext cx="3724282" cy="304800"/>
          </a:xfrm>
          <a:prstGeom prst="rect">
            <a:avLst/>
          </a:prstGeom>
          <a:solidFill>
            <a:srgbClr val="EEEFF4"/>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ctr" defTabSz="914400" rtl="0" eaLnBrk="1" fontAlgn="base" latinLnBrk="0" hangingPunct="1">
              <a:lnSpc>
                <a:spcPct val="106000"/>
              </a:lnSpc>
              <a:spcBef>
                <a:spcPct val="0"/>
              </a:spcBef>
              <a:spcAft>
                <a:spcPct val="0"/>
              </a:spcAft>
              <a:buClrTx/>
              <a:buSzTx/>
              <a:buFont typeface="Wingdings 2" pitchFamily="18" charset="2"/>
              <a:buNone/>
              <a:tabLst/>
            </a:pPr>
            <a:r>
              <a:rPr lang="en-US" sz="1600" b="1" dirty="0">
                <a:solidFill>
                  <a:srgbClr val="000066"/>
                </a:solidFill>
                <a:latin typeface="Arial" charset="0"/>
              </a:rPr>
              <a:t>Retirement &amp; Refunds Certifications </a:t>
            </a:r>
            <a:endParaRPr kumimoji="0" lang="en-US" sz="1600" b="1" i="0" u="none" strike="noStrike" cap="none" normalizeH="0" baseline="0" dirty="0">
              <a:ln>
                <a:noFill/>
              </a:ln>
              <a:solidFill>
                <a:srgbClr val="000066"/>
              </a:solidFill>
              <a:effectLst/>
              <a:latin typeface="Arial" charset="0"/>
            </a:endParaRPr>
          </a:p>
        </p:txBody>
      </p:sp>
      <p:sp>
        <p:nvSpPr>
          <p:cNvPr id="20" name="Pentagon 19"/>
          <p:cNvSpPr/>
          <p:nvPr/>
        </p:nvSpPr>
        <p:spPr bwMode="auto">
          <a:xfrm>
            <a:off x="342900" y="3124200"/>
            <a:ext cx="3714750" cy="533400"/>
          </a:xfrm>
          <a:prstGeom prst="homePlate">
            <a:avLst/>
          </a:prstGeom>
          <a:solidFill>
            <a:srgbClr val="3A8828"/>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fontAlgn="base">
              <a:lnSpc>
                <a:spcPct val="106000"/>
              </a:lnSpc>
              <a:spcBef>
                <a:spcPct val="0"/>
              </a:spcBef>
              <a:spcAft>
                <a:spcPct val="0"/>
              </a:spcAft>
              <a:buFont typeface="Wingdings 2" pitchFamily="18" charset="2"/>
              <a:buNone/>
            </a:pPr>
            <a:r>
              <a:rPr lang="en-US" sz="1600" dirty="0">
                <a:solidFill>
                  <a:schemeClr val="bg1"/>
                </a:solidFill>
                <a:latin typeface="Arial" charset="0"/>
              </a:rPr>
              <a:t>Certify a Retirement </a:t>
            </a:r>
          </a:p>
        </p:txBody>
      </p:sp>
      <p:sp>
        <p:nvSpPr>
          <p:cNvPr id="21" name="Pentagon 20"/>
          <p:cNvSpPr/>
          <p:nvPr/>
        </p:nvSpPr>
        <p:spPr bwMode="auto">
          <a:xfrm>
            <a:off x="342900" y="3810000"/>
            <a:ext cx="3714750" cy="533400"/>
          </a:xfrm>
          <a:prstGeom prst="homePlate">
            <a:avLst/>
          </a:prstGeom>
          <a:solidFill>
            <a:srgbClr val="3A8828"/>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fontAlgn="base">
              <a:lnSpc>
                <a:spcPct val="106000"/>
              </a:lnSpc>
              <a:spcBef>
                <a:spcPct val="0"/>
              </a:spcBef>
              <a:spcAft>
                <a:spcPct val="0"/>
              </a:spcAft>
              <a:buFont typeface="Wingdings 2" pitchFamily="18" charset="2"/>
              <a:buNone/>
            </a:pPr>
            <a:r>
              <a:rPr lang="en-US" sz="1600" dirty="0">
                <a:solidFill>
                  <a:schemeClr val="bg1"/>
                </a:solidFill>
                <a:latin typeface="Arial" charset="0"/>
              </a:rPr>
              <a:t>Certify a Refund</a:t>
            </a:r>
          </a:p>
        </p:txBody>
      </p:sp>
      <p:pic>
        <p:nvPicPr>
          <p:cNvPr id="6" name="Picture 5">
            <a:hlinkClick r:id="rId4" action="ppaction://hlinkfile"/>
          </p:cNvPr>
          <p:cNvPicPr>
            <a:picLocks noChangeAspect="1"/>
          </p:cNvPicPr>
          <p:nvPr/>
        </p:nvPicPr>
        <p:blipFill>
          <a:blip r:embed="rId5"/>
          <a:stretch>
            <a:fillRect/>
          </a:stretch>
        </p:blipFill>
        <p:spPr>
          <a:xfrm>
            <a:off x="4314819" y="2218509"/>
            <a:ext cx="4116589" cy="3933390"/>
          </a:xfrm>
          <a:prstGeom prst="rect">
            <a:avLst/>
          </a:prstGeom>
        </p:spPr>
      </p:pic>
    </p:spTree>
    <p:custDataLst>
      <p:tags r:id="rId1"/>
    </p:custDataLst>
    <p:extLst>
      <p:ext uri="{BB962C8B-B14F-4D97-AF65-F5344CB8AC3E}">
        <p14:creationId xmlns:p14="http://schemas.microsoft.com/office/powerpoint/2010/main" val="2231306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6400" y="1104900"/>
            <a:ext cx="8339328" cy="5138928"/>
          </a:xfrm>
        </p:spPr>
        <p:txBody>
          <a:bodyPr/>
          <a:lstStyle/>
          <a:p>
            <a:pPr marL="0" indent="0"/>
            <a:r>
              <a:rPr lang="en-US" dirty="0"/>
              <a:t>To access ESS, Log into ESS, Recover Forgotten User ID and Reset Forgotten Password. </a:t>
            </a:r>
          </a:p>
        </p:txBody>
      </p:sp>
      <p:sp>
        <p:nvSpPr>
          <p:cNvPr id="3" name="Title 2"/>
          <p:cNvSpPr>
            <a:spLocks noGrp="1"/>
          </p:cNvSpPr>
          <p:nvPr>
            <p:ph type="title"/>
          </p:nvPr>
        </p:nvSpPr>
        <p:spPr/>
        <p:txBody>
          <a:bodyPr/>
          <a:lstStyle/>
          <a:p>
            <a:r>
              <a:rPr lang="en-US" dirty="0"/>
              <a:t>ESS Registration &amp; Login </a:t>
            </a:r>
          </a:p>
        </p:txBody>
      </p:sp>
      <p:sp>
        <p:nvSpPr>
          <p:cNvPr id="5" name="Rectangle 4"/>
          <p:cNvSpPr/>
          <p:nvPr/>
        </p:nvSpPr>
        <p:spPr bwMode="auto">
          <a:xfrm>
            <a:off x="3848101" y="1676400"/>
            <a:ext cx="4953000" cy="4876800"/>
          </a:xfrm>
          <a:prstGeom prst="rect">
            <a:avLst/>
          </a:prstGeom>
          <a:solidFill>
            <a:srgbClr val="EEEFF4"/>
          </a:soli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
        <p:nvSpPr>
          <p:cNvPr id="19" name="Rectangle 18"/>
          <p:cNvSpPr/>
          <p:nvPr/>
        </p:nvSpPr>
        <p:spPr bwMode="auto">
          <a:xfrm>
            <a:off x="4610101" y="1828800"/>
            <a:ext cx="3429000" cy="228600"/>
          </a:xfrm>
          <a:prstGeom prst="rect">
            <a:avLst/>
          </a:prstGeom>
          <a:solidFill>
            <a:srgbClr val="EEEFF4"/>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ctr" defTabSz="914400" rtl="0" eaLnBrk="1" fontAlgn="base" latinLnBrk="0" hangingPunct="1">
              <a:lnSpc>
                <a:spcPct val="106000"/>
              </a:lnSpc>
              <a:spcBef>
                <a:spcPct val="0"/>
              </a:spcBef>
              <a:spcAft>
                <a:spcPct val="0"/>
              </a:spcAft>
              <a:buClrTx/>
              <a:buSzTx/>
              <a:buFont typeface="Wingdings 2" pitchFamily="18" charset="2"/>
              <a:buNone/>
              <a:tabLst/>
            </a:pPr>
            <a:r>
              <a:rPr lang="en-US" sz="1600" b="1" dirty="0">
                <a:solidFill>
                  <a:srgbClr val="000066"/>
                </a:solidFill>
                <a:latin typeface="Arial" charset="0"/>
              </a:rPr>
              <a:t>ESS Access </a:t>
            </a:r>
            <a:endParaRPr kumimoji="0" lang="en-US" sz="1600" b="1" i="0" u="none" strike="noStrike" cap="none" normalizeH="0" baseline="0" dirty="0">
              <a:ln>
                <a:noFill/>
              </a:ln>
              <a:solidFill>
                <a:srgbClr val="000066"/>
              </a:solidFill>
              <a:effectLst/>
              <a:latin typeface="Arial" charset="0"/>
            </a:endParaRPr>
          </a:p>
        </p:txBody>
      </p:sp>
      <p:pic>
        <p:nvPicPr>
          <p:cNvPr id="4" name="Picture 3"/>
          <p:cNvPicPr>
            <a:picLocks noChangeAspect="1"/>
          </p:cNvPicPr>
          <p:nvPr/>
        </p:nvPicPr>
        <p:blipFill>
          <a:blip r:embed="rId4"/>
          <a:stretch>
            <a:fillRect/>
          </a:stretch>
        </p:blipFill>
        <p:spPr>
          <a:xfrm>
            <a:off x="4035451" y="2169414"/>
            <a:ext cx="4656276" cy="3962400"/>
          </a:xfrm>
          <a:prstGeom prst="rect">
            <a:avLst/>
          </a:prstGeom>
        </p:spPr>
      </p:pic>
      <p:sp>
        <p:nvSpPr>
          <p:cNvPr id="20" name="Pentagon 19"/>
          <p:cNvSpPr/>
          <p:nvPr/>
        </p:nvSpPr>
        <p:spPr bwMode="auto">
          <a:xfrm>
            <a:off x="342900" y="2590800"/>
            <a:ext cx="3714750" cy="533400"/>
          </a:xfrm>
          <a:prstGeom prst="homePlate">
            <a:avLst/>
          </a:prstGeom>
          <a:solidFill>
            <a:srgbClr val="3A8828"/>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fontAlgn="base">
              <a:lnSpc>
                <a:spcPct val="106000"/>
              </a:lnSpc>
              <a:spcBef>
                <a:spcPct val="0"/>
              </a:spcBef>
              <a:spcAft>
                <a:spcPct val="0"/>
              </a:spcAft>
              <a:buFont typeface="Wingdings 2" pitchFamily="18" charset="2"/>
              <a:buNone/>
            </a:pPr>
            <a:r>
              <a:rPr lang="en-US" sz="1600" dirty="0">
                <a:solidFill>
                  <a:schemeClr val="bg1"/>
                </a:solidFill>
                <a:latin typeface="Arial" charset="0"/>
              </a:rPr>
              <a:t>Registering for ESS</a:t>
            </a:r>
          </a:p>
        </p:txBody>
      </p:sp>
      <p:sp>
        <p:nvSpPr>
          <p:cNvPr id="21" name="Pentagon 20"/>
          <p:cNvSpPr/>
          <p:nvPr/>
        </p:nvSpPr>
        <p:spPr bwMode="auto">
          <a:xfrm>
            <a:off x="342900" y="3276600"/>
            <a:ext cx="3714750" cy="533400"/>
          </a:xfrm>
          <a:prstGeom prst="homePlate">
            <a:avLst/>
          </a:prstGeom>
          <a:solidFill>
            <a:srgbClr val="3A8828"/>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fontAlgn="base">
              <a:lnSpc>
                <a:spcPct val="106000"/>
              </a:lnSpc>
              <a:spcBef>
                <a:spcPct val="0"/>
              </a:spcBef>
              <a:spcAft>
                <a:spcPct val="0"/>
              </a:spcAft>
              <a:buFont typeface="Wingdings 2" pitchFamily="18" charset="2"/>
              <a:buNone/>
            </a:pPr>
            <a:r>
              <a:rPr lang="en-US" sz="1600" dirty="0">
                <a:solidFill>
                  <a:schemeClr val="bg1"/>
                </a:solidFill>
                <a:latin typeface="Arial" charset="0"/>
              </a:rPr>
              <a:t>Logging into ESS</a:t>
            </a:r>
          </a:p>
        </p:txBody>
      </p:sp>
      <p:sp>
        <p:nvSpPr>
          <p:cNvPr id="10" name="Pentagon 9"/>
          <p:cNvSpPr/>
          <p:nvPr/>
        </p:nvSpPr>
        <p:spPr bwMode="auto">
          <a:xfrm>
            <a:off x="304800" y="4648200"/>
            <a:ext cx="3714750" cy="533400"/>
          </a:xfrm>
          <a:prstGeom prst="homePlate">
            <a:avLst/>
          </a:prstGeom>
          <a:solidFill>
            <a:srgbClr val="3A8828"/>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fontAlgn="base">
              <a:lnSpc>
                <a:spcPct val="106000"/>
              </a:lnSpc>
              <a:spcBef>
                <a:spcPct val="0"/>
              </a:spcBef>
              <a:spcAft>
                <a:spcPct val="0"/>
              </a:spcAft>
              <a:buFont typeface="Wingdings 2" pitchFamily="18" charset="2"/>
              <a:buNone/>
            </a:pPr>
            <a:r>
              <a:rPr lang="en-US" sz="1600" dirty="0">
                <a:solidFill>
                  <a:schemeClr val="bg1"/>
                </a:solidFill>
                <a:latin typeface="Arial" charset="0"/>
              </a:rPr>
              <a:t>Rest Password </a:t>
            </a:r>
          </a:p>
        </p:txBody>
      </p:sp>
      <p:sp>
        <p:nvSpPr>
          <p:cNvPr id="11" name="Pentagon 10"/>
          <p:cNvSpPr/>
          <p:nvPr/>
        </p:nvSpPr>
        <p:spPr bwMode="auto">
          <a:xfrm>
            <a:off x="323850" y="3962400"/>
            <a:ext cx="3714750" cy="533400"/>
          </a:xfrm>
          <a:prstGeom prst="homePlate">
            <a:avLst/>
          </a:prstGeom>
          <a:solidFill>
            <a:srgbClr val="3A8828"/>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fontAlgn="base">
              <a:lnSpc>
                <a:spcPct val="106000"/>
              </a:lnSpc>
              <a:spcBef>
                <a:spcPct val="0"/>
              </a:spcBef>
              <a:spcAft>
                <a:spcPct val="0"/>
              </a:spcAft>
              <a:buFont typeface="Wingdings 2" pitchFamily="18" charset="2"/>
              <a:buNone/>
            </a:pPr>
            <a:r>
              <a:rPr lang="en-US" sz="1600" dirty="0">
                <a:solidFill>
                  <a:schemeClr val="bg1"/>
                </a:solidFill>
                <a:latin typeface="Arial" charset="0"/>
              </a:rPr>
              <a:t>Recover User ID </a:t>
            </a:r>
          </a:p>
        </p:txBody>
      </p:sp>
    </p:spTree>
    <p:custDataLst>
      <p:tags r:id="rId1"/>
    </p:custDataLst>
    <p:extLst>
      <p:ext uri="{BB962C8B-B14F-4D97-AF65-F5344CB8AC3E}">
        <p14:creationId xmlns:p14="http://schemas.microsoft.com/office/powerpoint/2010/main" val="4066389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804863" y="1155700"/>
            <a:ext cx="8339137" cy="5138738"/>
          </a:xfrm>
        </p:spPr>
        <p:txBody>
          <a:bodyPr/>
          <a:lstStyle/>
          <a:p>
            <a:pPr marL="0" indent="0"/>
            <a:r>
              <a:rPr lang="en-US" dirty="0"/>
              <a:t>An ESS user can view and approve the following certification types:</a:t>
            </a:r>
          </a:p>
          <a:p>
            <a:endParaRPr lang="en-US" dirty="0"/>
          </a:p>
        </p:txBody>
      </p:sp>
      <p:sp>
        <p:nvSpPr>
          <p:cNvPr id="3" name="Title 2"/>
          <p:cNvSpPr>
            <a:spLocks noGrp="1"/>
          </p:cNvSpPr>
          <p:nvPr>
            <p:ph type="title" idx="4294967295"/>
          </p:nvPr>
        </p:nvSpPr>
        <p:spPr>
          <a:xfrm>
            <a:off x="381000" y="396875"/>
            <a:ext cx="7956550" cy="365125"/>
          </a:xfrm>
        </p:spPr>
        <p:txBody>
          <a:bodyPr/>
          <a:lstStyle/>
          <a:p>
            <a:r>
              <a:rPr lang="en-US" dirty="0"/>
              <a:t>Types of Certifications</a:t>
            </a:r>
          </a:p>
        </p:txBody>
      </p:sp>
      <p:sp>
        <p:nvSpPr>
          <p:cNvPr id="4" name="Rectangle 3"/>
          <p:cNvSpPr/>
          <p:nvPr/>
        </p:nvSpPr>
        <p:spPr bwMode="auto">
          <a:xfrm>
            <a:off x="381000" y="1916151"/>
            <a:ext cx="1737360" cy="914400"/>
          </a:xfrm>
          <a:prstGeom prst="rect">
            <a:avLst/>
          </a:prstGeom>
          <a:solidFill>
            <a:srgbClr val="002776"/>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indent="-231775" algn="ctr" defTabSz="914400" rtl="0" eaLnBrk="1" fontAlgn="base" latinLnBrk="0" hangingPunct="1">
              <a:lnSpc>
                <a:spcPct val="106000"/>
              </a:lnSpc>
              <a:spcBef>
                <a:spcPct val="0"/>
              </a:spcBef>
              <a:spcAft>
                <a:spcPct val="0"/>
              </a:spcAft>
              <a:buClrTx/>
              <a:buSzTx/>
              <a:buFont typeface="Wingdings 2" pitchFamily="18" charset="2"/>
              <a:buNone/>
              <a:tabLst/>
            </a:pPr>
            <a:r>
              <a:rPr kumimoji="0" lang="en-US" sz="1600" b="1" i="0" u="none" strike="noStrike" cap="none" normalizeH="0" baseline="0" dirty="0">
                <a:ln>
                  <a:noFill/>
                </a:ln>
                <a:solidFill>
                  <a:schemeClr val="bg1"/>
                </a:solidFill>
                <a:effectLst/>
                <a:latin typeface="Arial" charset="0"/>
              </a:rPr>
              <a:t>Retirement</a:t>
            </a:r>
            <a:r>
              <a:rPr kumimoji="0" lang="en-US" sz="1600" b="1" i="0" u="none" strike="noStrike" cap="none" normalizeH="0" dirty="0">
                <a:ln>
                  <a:noFill/>
                </a:ln>
                <a:solidFill>
                  <a:schemeClr val="bg1"/>
                </a:solidFill>
                <a:effectLst/>
                <a:latin typeface="Arial" charset="0"/>
              </a:rPr>
              <a:t> </a:t>
            </a:r>
            <a:endParaRPr kumimoji="0" lang="en-US" sz="1600" b="1" i="0" u="none" strike="noStrike" cap="none" normalizeH="0" baseline="0" dirty="0">
              <a:ln>
                <a:noFill/>
              </a:ln>
              <a:solidFill>
                <a:schemeClr val="bg1"/>
              </a:solidFill>
              <a:effectLst/>
              <a:latin typeface="Arial" charset="0"/>
            </a:endParaRPr>
          </a:p>
        </p:txBody>
      </p:sp>
      <p:sp>
        <p:nvSpPr>
          <p:cNvPr id="5" name="Rectangle 4"/>
          <p:cNvSpPr/>
          <p:nvPr/>
        </p:nvSpPr>
        <p:spPr bwMode="auto">
          <a:xfrm>
            <a:off x="381000" y="3046264"/>
            <a:ext cx="1737360" cy="914400"/>
          </a:xfrm>
          <a:prstGeom prst="rect">
            <a:avLst/>
          </a:prstGeom>
          <a:solidFill>
            <a:srgbClr val="002776"/>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106000"/>
              </a:lnSpc>
              <a:spcBef>
                <a:spcPct val="0"/>
              </a:spcBef>
              <a:spcAft>
                <a:spcPct val="0"/>
              </a:spcAft>
            </a:pPr>
            <a:r>
              <a:rPr lang="en-US" sz="1600" b="1" dirty="0">
                <a:solidFill>
                  <a:schemeClr val="bg1"/>
                </a:solidFill>
                <a:latin typeface="Arial" charset="0"/>
              </a:rPr>
              <a:t>Refunds</a:t>
            </a:r>
          </a:p>
        </p:txBody>
      </p:sp>
      <p:sp>
        <p:nvSpPr>
          <p:cNvPr id="6" name="Rectangle 5"/>
          <p:cNvSpPr/>
          <p:nvPr/>
        </p:nvSpPr>
        <p:spPr bwMode="auto">
          <a:xfrm>
            <a:off x="381000" y="4187528"/>
            <a:ext cx="1737360" cy="914400"/>
          </a:xfrm>
          <a:prstGeom prst="rect">
            <a:avLst/>
          </a:prstGeom>
          <a:solidFill>
            <a:srgbClr val="002776"/>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106000"/>
              </a:lnSpc>
              <a:spcBef>
                <a:spcPct val="0"/>
              </a:spcBef>
              <a:spcAft>
                <a:spcPct val="0"/>
              </a:spcAft>
              <a:buFont typeface="Wingdings 2" pitchFamily="18" charset="2"/>
              <a:buNone/>
            </a:pPr>
            <a:r>
              <a:rPr lang="en-US" sz="1600" b="1" dirty="0">
                <a:solidFill>
                  <a:schemeClr val="bg1"/>
                </a:solidFill>
                <a:latin typeface="Arial" charset="0"/>
              </a:rPr>
              <a:t>Service Purchase</a:t>
            </a:r>
          </a:p>
        </p:txBody>
      </p:sp>
      <p:sp>
        <p:nvSpPr>
          <p:cNvPr id="7" name="Rectangle 6"/>
          <p:cNvSpPr/>
          <p:nvPr/>
        </p:nvSpPr>
        <p:spPr bwMode="auto">
          <a:xfrm>
            <a:off x="2519399" y="4203634"/>
            <a:ext cx="6136640" cy="914400"/>
          </a:xfrm>
          <a:prstGeom prst="rect">
            <a:avLst/>
          </a:prstGeom>
          <a:noFill/>
          <a:ln w="19050" cap="flat" cmpd="sng" algn="ctr">
            <a:solidFill>
              <a:srgbClr val="3A8828"/>
            </a:solidFill>
            <a:prstDash val="solid"/>
            <a:round/>
            <a:headEnd type="none" w="med" len="med"/>
            <a:tailEnd type="none" w="med" len="med"/>
          </a:ln>
          <a:effectLst/>
        </p:spPr>
        <p:txBody>
          <a:bodyPr vert="horz" wrap="square" lIns="91440" tIns="91440" rIns="91440" bIns="0" numCol="1" rtlCol="0" anchor="ctr" anchorCtr="0" compatLnSpc="1">
            <a:prstTxWarp prst="textNoShape">
              <a:avLst/>
            </a:prstTxWarp>
          </a:bodyPr>
          <a:lstStyle/>
          <a:p>
            <a:pPr marL="285750" indent="-285750" fontAlgn="base">
              <a:lnSpc>
                <a:spcPct val="106000"/>
              </a:lnSpc>
              <a:spcBef>
                <a:spcPct val="0"/>
              </a:spcBef>
              <a:spcAft>
                <a:spcPct val="0"/>
              </a:spcAft>
              <a:buFont typeface="Arial" panose="020B0604020202020204" pitchFamily="34" charset="0"/>
              <a:buChar char="•"/>
            </a:pPr>
            <a:r>
              <a:rPr lang="en-US" sz="1400" dirty="0">
                <a:latin typeface="Arial" charset="0"/>
              </a:rPr>
              <a:t>Service purchase request are initiated by a member</a:t>
            </a:r>
          </a:p>
          <a:p>
            <a:pPr marL="285750" indent="-285750" fontAlgn="base">
              <a:lnSpc>
                <a:spcPct val="106000"/>
              </a:lnSpc>
              <a:spcBef>
                <a:spcPct val="0"/>
              </a:spcBef>
              <a:spcAft>
                <a:spcPct val="0"/>
              </a:spcAft>
              <a:buFont typeface="Arial" panose="020B0604020202020204" pitchFamily="34" charset="0"/>
              <a:buChar char="•"/>
            </a:pPr>
            <a:r>
              <a:rPr lang="en-US" sz="1400" dirty="0">
                <a:latin typeface="Arial" charset="0"/>
              </a:rPr>
              <a:t>Sent to the Employer for certification by CPRB as to process the members request</a:t>
            </a:r>
          </a:p>
        </p:txBody>
      </p:sp>
      <p:sp>
        <p:nvSpPr>
          <p:cNvPr id="12" name="Isosceles Triangle 11"/>
          <p:cNvSpPr/>
          <p:nvPr/>
        </p:nvSpPr>
        <p:spPr bwMode="auto">
          <a:xfrm rot="5400000">
            <a:off x="1831340" y="4556760"/>
            <a:ext cx="914400" cy="182880"/>
          </a:xfrm>
          <a:prstGeom prst="triangle">
            <a:avLst/>
          </a:prstGeom>
          <a:solidFill>
            <a:srgbClr val="EEEFF4"/>
          </a:solidFill>
          <a:ln w="9525" cap="flat" cmpd="sng" algn="ctr">
            <a:solidFill>
              <a:schemeClr val="bg1">
                <a:lumMod val="8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
        <p:nvSpPr>
          <p:cNvPr id="14" name="Rectangle 13"/>
          <p:cNvSpPr/>
          <p:nvPr/>
        </p:nvSpPr>
        <p:spPr bwMode="auto">
          <a:xfrm>
            <a:off x="381000" y="5328793"/>
            <a:ext cx="1737360" cy="914400"/>
          </a:xfrm>
          <a:prstGeom prst="rect">
            <a:avLst/>
          </a:prstGeom>
          <a:solidFill>
            <a:srgbClr val="002776"/>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106000"/>
              </a:lnSpc>
              <a:spcBef>
                <a:spcPct val="0"/>
              </a:spcBef>
              <a:spcAft>
                <a:spcPct val="0"/>
              </a:spcAft>
              <a:buFont typeface="Wingdings 2" pitchFamily="18" charset="2"/>
              <a:buNone/>
            </a:pPr>
            <a:r>
              <a:rPr lang="en-US" sz="1600" b="1" dirty="0">
                <a:solidFill>
                  <a:schemeClr val="bg1"/>
                </a:solidFill>
                <a:latin typeface="Arial" charset="0"/>
              </a:rPr>
              <a:t>Disability</a:t>
            </a:r>
          </a:p>
        </p:txBody>
      </p:sp>
      <p:sp>
        <p:nvSpPr>
          <p:cNvPr id="10" name="Rectangle 9"/>
          <p:cNvSpPr/>
          <p:nvPr/>
        </p:nvSpPr>
        <p:spPr bwMode="auto">
          <a:xfrm>
            <a:off x="2519399" y="5352952"/>
            <a:ext cx="6136640" cy="914400"/>
          </a:xfrm>
          <a:prstGeom prst="rect">
            <a:avLst/>
          </a:prstGeom>
          <a:noFill/>
          <a:ln w="19050" cap="flat" cmpd="sng" algn="ctr">
            <a:solidFill>
              <a:srgbClr val="3A8828"/>
            </a:solidFill>
            <a:prstDash val="solid"/>
            <a:round/>
            <a:headEnd type="none" w="med" len="med"/>
            <a:tailEnd type="none" w="med" len="med"/>
          </a:ln>
          <a:effectLst/>
        </p:spPr>
        <p:txBody>
          <a:bodyPr vert="horz" wrap="square" lIns="91440" tIns="91440" rIns="91440" bIns="0" numCol="1" rtlCol="0" anchor="ctr" anchorCtr="0" compatLnSpc="1">
            <a:prstTxWarp prst="textNoShape">
              <a:avLst/>
            </a:prstTxWarp>
          </a:bodyPr>
          <a:lstStyle/>
          <a:p>
            <a:pPr marL="285750" indent="-285750" fontAlgn="base">
              <a:lnSpc>
                <a:spcPct val="106000"/>
              </a:lnSpc>
              <a:spcBef>
                <a:spcPct val="0"/>
              </a:spcBef>
              <a:spcAft>
                <a:spcPct val="0"/>
              </a:spcAft>
              <a:buFont typeface="Arial" panose="020B0604020202020204" pitchFamily="34" charset="0"/>
              <a:buChar char="•"/>
            </a:pPr>
            <a:r>
              <a:rPr lang="en-US" sz="1400" dirty="0">
                <a:latin typeface="Arial" charset="0"/>
              </a:rPr>
              <a:t>Disability request are initiated through Member Self Service or through COMPASS; if additional information or approval is required then the Employer will certify the Disability request through ESS</a:t>
            </a:r>
          </a:p>
        </p:txBody>
      </p:sp>
      <p:sp>
        <p:nvSpPr>
          <p:cNvPr id="11" name="Rectangle 10"/>
          <p:cNvSpPr/>
          <p:nvPr/>
        </p:nvSpPr>
        <p:spPr bwMode="auto">
          <a:xfrm>
            <a:off x="2519399" y="3065468"/>
            <a:ext cx="6136640" cy="914400"/>
          </a:xfrm>
          <a:prstGeom prst="rect">
            <a:avLst/>
          </a:prstGeom>
          <a:noFill/>
          <a:ln w="19050" cap="flat" cmpd="sng" algn="ctr">
            <a:solidFill>
              <a:srgbClr val="3A8828"/>
            </a:solidFill>
            <a:prstDash val="solid"/>
            <a:round/>
            <a:headEnd type="none" w="med" len="med"/>
            <a:tailEnd type="none" w="med" len="med"/>
          </a:ln>
          <a:effectLst/>
        </p:spPr>
        <p:txBody>
          <a:bodyPr vert="horz" wrap="square" lIns="91440" tIns="91440" rIns="91440" bIns="0" numCol="1" rtlCol="0" anchor="ctr" anchorCtr="0" compatLnSpc="1">
            <a:prstTxWarp prst="textNoShape">
              <a:avLst/>
            </a:prstTxWarp>
          </a:bodyPr>
          <a:lstStyle/>
          <a:p>
            <a:pPr marL="285750" indent="-285750" fontAlgn="base">
              <a:lnSpc>
                <a:spcPct val="106000"/>
              </a:lnSpc>
              <a:spcBef>
                <a:spcPct val="0"/>
              </a:spcBef>
              <a:spcAft>
                <a:spcPct val="0"/>
              </a:spcAft>
              <a:buFont typeface="Arial" panose="020B0604020202020204" pitchFamily="34" charset="0"/>
              <a:buChar char="•"/>
            </a:pPr>
            <a:r>
              <a:rPr lang="en-US" sz="1400" dirty="0">
                <a:latin typeface="Arial" charset="0"/>
              </a:rPr>
              <a:t>Refund request can be submitted by a member on Member Self Service or through COMPASS; if additional information or approval is required then the Employer will certify the Refund request through ESS</a:t>
            </a:r>
          </a:p>
        </p:txBody>
      </p:sp>
      <p:sp>
        <p:nvSpPr>
          <p:cNvPr id="13" name="Rectangle 12"/>
          <p:cNvSpPr/>
          <p:nvPr/>
        </p:nvSpPr>
        <p:spPr bwMode="auto">
          <a:xfrm>
            <a:off x="2519399" y="1916151"/>
            <a:ext cx="6136640" cy="914400"/>
          </a:xfrm>
          <a:prstGeom prst="rect">
            <a:avLst/>
          </a:prstGeom>
          <a:noFill/>
          <a:ln w="19050" cap="flat" cmpd="sng" algn="ctr">
            <a:solidFill>
              <a:srgbClr val="3A8828"/>
            </a:solidFill>
            <a:prstDash val="solid"/>
            <a:round/>
            <a:headEnd type="none" w="med" len="med"/>
            <a:tailEnd type="none" w="med" len="med"/>
          </a:ln>
          <a:effectLst/>
        </p:spPr>
        <p:txBody>
          <a:bodyPr vert="horz" wrap="square" lIns="91440" tIns="91440" rIns="91440" bIns="0" numCol="1" rtlCol="0" anchor="ctr" anchorCtr="0" compatLnSpc="1">
            <a:prstTxWarp prst="textNoShape">
              <a:avLst/>
            </a:prstTxWarp>
          </a:bodyPr>
          <a:lstStyle/>
          <a:p>
            <a:pPr marL="285750" indent="-285750" fontAlgn="base">
              <a:lnSpc>
                <a:spcPct val="106000"/>
              </a:lnSpc>
              <a:spcBef>
                <a:spcPct val="0"/>
              </a:spcBef>
              <a:spcAft>
                <a:spcPct val="0"/>
              </a:spcAft>
              <a:buFont typeface="Arial" panose="020B0604020202020204" pitchFamily="34" charset="0"/>
              <a:buChar char="•"/>
            </a:pPr>
            <a:r>
              <a:rPr lang="en-US" sz="1400" dirty="0">
                <a:latin typeface="Arial" charset="0"/>
              </a:rPr>
              <a:t>Retirement request are initiated by a member (either via Member Self Service or submitting application to CPRB)</a:t>
            </a:r>
          </a:p>
          <a:p>
            <a:pPr marL="285750" indent="-285750" fontAlgn="base">
              <a:lnSpc>
                <a:spcPct val="106000"/>
              </a:lnSpc>
              <a:spcBef>
                <a:spcPct val="0"/>
              </a:spcBef>
              <a:spcAft>
                <a:spcPct val="0"/>
              </a:spcAft>
              <a:buFont typeface="Arial" panose="020B0604020202020204" pitchFamily="34" charset="0"/>
              <a:buChar char="•"/>
            </a:pPr>
            <a:r>
              <a:rPr lang="en-US" sz="1400" dirty="0">
                <a:latin typeface="Arial" charset="0"/>
              </a:rPr>
              <a:t>Employers certify the application and CPRB complete the retirement process for the member  </a:t>
            </a:r>
          </a:p>
        </p:txBody>
      </p:sp>
      <p:sp>
        <p:nvSpPr>
          <p:cNvPr id="15" name="Isosceles Triangle 14"/>
          <p:cNvSpPr/>
          <p:nvPr/>
        </p:nvSpPr>
        <p:spPr bwMode="auto">
          <a:xfrm rot="5400000">
            <a:off x="1831340" y="5718712"/>
            <a:ext cx="914400" cy="182880"/>
          </a:xfrm>
          <a:prstGeom prst="triangle">
            <a:avLst/>
          </a:prstGeom>
          <a:solidFill>
            <a:srgbClr val="EEEFF4"/>
          </a:solidFill>
          <a:ln w="9525" cap="flat" cmpd="sng" algn="ctr">
            <a:solidFill>
              <a:schemeClr val="bg1">
                <a:lumMod val="8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
        <p:nvSpPr>
          <p:cNvPr id="16" name="Isosceles Triangle 15"/>
          <p:cNvSpPr/>
          <p:nvPr/>
        </p:nvSpPr>
        <p:spPr bwMode="auto">
          <a:xfrm rot="5400000">
            <a:off x="1831340" y="3420571"/>
            <a:ext cx="914400" cy="182880"/>
          </a:xfrm>
          <a:prstGeom prst="triangle">
            <a:avLst/>
          </a:prstGeom>
          <a:solidFill>
            <a:srgbClr val="EEEFF4"/>
          </a:solidFill>
          <a:ln w="9525" cap="flat" cmpd="sng" algn="ctr">
            <a:solidFill>
              <a:schemeClr val="bg1">
                <a:lumMod val="8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
        <p:nvSpPr>
          <p:cNvPr id="17" name="Isosceles Triangle 16"/>
          <p:cNvSpPr/>
          <p:nvPr/>
        </p:nvSpPr>
        <p:spPr bwMode="auto">
          <a:xfrm rot="5400000">
            <a:off x="1831340" y="2317223"/>
            <a:ext cx="914400" cy="182880"/>
          </a:xfrm>
          <a:prstGeom prst="triangle">
            <a:avLst/>
          </a:prstGeom>
          <a:solidFill>
            <a:srgbClr val="EEEFF4"/>
          </a:solidFill>
          <a:ln w="9525" cap="flat" cmpd="sng" algn="ctr">
            <a:solidFill>
              <a:schemeClr val="bg1">
                <a:lumMod val="8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5596784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396875"/>
            <a:ext cx="7956550" cy="365125"/>
          </a:xfrm>
        </p:spPr>
        <p:txBody>
          <a:bodyPr/>
          <a:lstStyle/>
          <a:p>
            <a:r>
              <a:rPr lang="en-US" dirty="0"/>
              <a:t>Certification Example – Retirement</a:t>
            </a:r>
          </a:p>
        </p:txBody>
      </p:sp>
      <p:pic>
        <p:nvPicPr>
          <p:cNvPr id="9" name="Picture 8">
            <a:extLst>
              <a:ext uri="{FF2B5EF4-FFF2-40B4-BE49-F238E27FC236}">
                <a16:creationId xmlns:a16="http://schemas.microsoft.com/office/drawing/2014/main" id="{B01A9EB4-77C5-4B9E-BF13-BCBB6A908F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371600"/>
            <a:ext cx="7401958" cy="4553585"/>
          </a:xfrm>
          <a:prstGeom prst="rect">
            <a:avLst/>
          </a:prstGeom>
        </p:spPr>
      </p:pic>
    </p:spTree>
    <p:custDataLst>
      <p:tags r:id="rId1"/>
    </p:custDataLst>
    <p:extLst>
      <p:ext uri="{BB962C8B-B14F-4D97-AF65-F5344CB8AC3E}">
        <p14:creationId xmlns:p14="http://schemas.microsoft.com/office/powerpoint/2010/main" val="15011466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396875"/>
            <a:ext cx="7956550" cy="365125"/>
          </a:xfrm>
        </p:spPr>
        <p:txBody>
          <a:bodyPr/>
          <a:lstStyle/>
          <a:p>
            <a:r>
              <a:rPr lang="en-US" dirty="0"/>
              <a:t>Certification Example – Retirement</a:t>
            </a:r>
          </a:p>
        </p:txBody>
      </p:sp>
      <p:pic>
        <p:nvPicPr>
          <p:cNvPr id="4" name="Picture 3">
            <a:extLst>
              <a:ext uri="{FF2B5EF4-FFF2-40B4-BE49-F238E27FC236}">
                <a16:creationId xmlns:a16="http://schemas.microsoft.com/office/drawing/2014/main" id="{5688C0DF-F941-4574-9FF2-F3E9A21FFD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371600"/>
            <a:ext cx="7421011" cy="4477375"/>
          </a:xfrm>
          <a:prstGeom prst="rect">
            <a:avLst/>
          </a:prstGeom>
        </p:spPr>
      </p:pic>
    </p:spTree>
    <p:custDataLst>
      <p:tags r:id="rId1"/>
    </p:custDataLst>
    <p:extLst>
      <p:ext uri="{BB962C8B-B14F-4D97-AF65-F5344CB8AC3E}">
        <p14:creationId xmlns:p14="http://schemas.microsoft.com/office/powerpoint/2010/main" val="1407298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0050" y="407988"/>
            <a:ext cx="7226300" cy="365125"/>
          </a:xfrm>
        </p:spPr>
        <p:txBody>
          <a:bodyPr/>
          <a:lstStyle/>
          <a:p>
            <a:r>
              <a:rPr lang="en-US" dirty="0"/>
              <a:t>Resources on www.wvretirement.com</a:t>
            </a:r>
          </a:p>
        </p:txBody>
      </p:sp>
      <p:pic>
        <p:nvPicPr>
          <p:cNvPr id="4" name="Picture 3">
            <a:extLst>
              <a:ext uri="{FF2B5EF4-FFF2-40B4-BE49-F238E27FC236}">
                <a16:creationId xmlns:a16="http://schemas.microsoft.com/office/drawing/2014/main" id="{47EEEF3A-C289-41E4-B436-020220A02592}"/>
              </a:ext>
            </a:extLst>
          </p:cNvPr>
          <p:cNvPicPr/>
          <p:nvPr/>
        </p:nvPicPr>
        <p:blipFill rotWithShape="1">
          <a:blip r:embed="rId2"/>
          <a:srcRect l="51923" t="43068" b="5820"/>
          <a:stretch/>
        </p:blipFill>
        <p:spPr bwMode="auto">
          <a:xfrm>
            <a:off x="1219200" y="1447800"/>
            <a:ext cx="6544089" cy="495300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79DFEE04-E085-451A-BFBD-53F99A56C669}"/>
              </a:ext>
            </a:extLst>
          </p:cNvPr>
          <p:cNvSpPr txBox="1"/>
          <p:nvPr/>
        </p:nvSpPr>
        <p:spPr bwMode="auto">
          <a:xfrm>
            <a:off x="400050" y="914400"/>
            <a:ext cx="7363239" cy="365165"/>
          </a:xfrm>
          <a:prstGeom prst="rect">
            <a:avLst/>
          </a:prstGeom>
        </p:spPr>
        <p:txBody>
          <a:bodyPr wrap="square" rtlCol="0">
            <a:spAutoFit/>
          </a:bodyPr>
          <a:lstStyle/>
          <a:p>
            <a:pPr marL="227013" marR="0" lvl="0" indent="-225425" algn="l" defTabSz="914400" rtl="0" eaLnBrk="1" fontAlgn="base" latinLnBrk="0" hangingPunct="1">
              <a:lnSpc>
                <a:spcPct val="106000"/>
              </a:lnSpc>
              <a:spcBef>
                <a:spcPct val="40000"/>
              </a:spcBef>
              <a:spcAft>
                <a:spcPct val="0"/>
              </a:spcAft>
              <a:buClr>
                <a:srgbClr val="000000"/>
              </a:buClr>
              <a:buSzTx/>
              <a:buFont typeface="Wingdings 2" pitchFamily="18" charset="2"/>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Participating Employers Tab</a:t>
            </a:r>
          </a:p>
        </p:txBody>
      </p:sp>
    </p:spTree>
    <p:extLst>
      <p:ext uri="{BB962C8B-B14F-4D97-AF65-F5344CB8AC3E}">
        <p14:creationId xmlns:p14="http://schemas.microsoft.com/office/powerpoint/2010/main" val="3422540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0050" y="407988"/>
            <a:ext cx="7226300" cy="365125"/>
          </a:xfrm>
        </p:spPr>
        <p:txBody>
          <a:bodyPr/>
          <a:lstStyle/>
          <a:p>
            <a:r>
              <a:rPr lang="en-US" dirty="0"/>
              <a:t>Resources on www.wvretirement.com</a:t>
            </a:r>
          </a:p>
        </p:txBody>
      </p:sp>
      <p:sp>
        <p:nvSpPr>
          <p:cNvPr id="5" name="TextBox 4">
            <a:extLst>
              <a:ext uri="{FF2B5EF4-FFF2-40B4-BE49-F238E27FC236}">
                <a16:creationId xmlns:a16="http://schemas.microsoft.com/office/drawing/2014/main" id="{79DFEE04-E085-451A-BFBD-53F99A56C669}"/>
              </a:ext>
            </a:extLst>
          </p:cNvPr>
          <p:cNvSpPr txBox="1"/>
          <p:nvPr/>
        </p:nvSpPr>
        <p:spPr bwMode="auto">
          <a:xfrm>
            <a:off x="400050" y="914400"/>
            <a:ext cx="7363239" cy="365165"/>
          </a:xfrm>
          <a:prstGeom prst="rect">
            <a:avLst/>
          </a:prstGeom>
        </p:spPr>
        <p:txBody>
          <a:bodyPr wrap="square" rtlCol="0">
            <a:spAutoFit/>
          </a:bodyPr>
          <a:lstStyle/>
          <a:p>
            <a:pPr marL="227013" marR="0" lvl="0" indent="-225425" algn="l" defTabSz="914400" rtl="0" eaLnBrk="1" fontAlgn="base" latinLnBrk="0" hangingPunct="1">
              <a:lnSpc>
                <a:spcPct val="106000"/>
              </a:lnSpc>
              <a:spcBef>
                <a:spcPct val="40000"/>
              </a:spcBef>
              <a:spcAft>
                <a:spcPct val="0"/>
              </a:spcAft>
              <a:buClr>
                <a:srgbClr val="000000"/>
              </a:buClr>
              <a:buSzTx/>
              <a:buFont typeface="Wingdings 2" pitchFamily="18" charset="2"/>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General Resources – COMPASS Online Tutorials</a:t>
            </a:r>
          </a:p>
        </p:txBody>
      </p:sp>
      <p:pic>
        <p:nvPicPr>
          <p:cNvPr id="6" name="Picture 5">
            <a:extLst>
              <a:ext uri="{FF2B5EF4-FFF2-40B4-BE49-F238E27FC236}">
                <a16:creationId xmlns:a16="http://schemas.microsoft.com/office/drawing/2014/main" id="{A73653C4-9E2D-47D1-85D1-D94172CA4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79565"/>
            <a:ext cx="6298392" cy="5382621"/>
          </a:xfrm>
          <a:prstGeom prst="rect">
            <a:avLst/>
          </a:prstGeom>
        </p:spPr>
      </p:pic>
    </p:spTree>
    <p:extLst>
      <p:ext uri="{BB962C8B-B14F-4D97-AF65-F5344CB8AC3E}">
        <p14:creationId xmlns:p14="http://schemas.microsoft.com/office/powerpoint/2010/main" val="1120441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762000" y="1295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70000"/>
              </a:spcBef>
              <a:spcAft>
                <a:spcPct val="10000"/>
              </a:spcAft>
              <a:buClr>
                <a:schemeClr val="accent1"/>
              </a:buClr>
              <a:buSzPct val="50000"/>
              <a:buFont typeface="Monotype Sorts" pitchFamily="2" charset="2"/>
              <a:defRPr sz="2200" b="1">
                <a:solidFill>
                  <a:schemeClr val="tx1"/>
                </a:solidFill>
                <a:latin typeface="Arial" panose="020B0604020202020204" pitchFamily="34" charset="0"/>
              </a:defRPr>
            </a:lvl1pPr>
            <a:lvl2pPr marL="742950" indent="-285750" eaLnBrk="0" hangingPunct="0">
              <a:spcBef>
                <a:spcPct val="50000"/>
              </a:spcBef>
              <a:spcAft>
                <a:spcPct val="10000"/>
              </a:spcAft>
              <a:buClr>
                <a:srgbClr val="006600"/>
              </a:buClr>
              <a:buSzPct val="85000"/>
              <a:buFont typeface="Wingdings" panose="05000000000000000000" pitchFamily="2" charset="2"/>
              <a:buChar char="§"/>
              <a:defRPr>
                <a:solidFill>
                  <a:schemeClr val="tx1"/>
                </a:solidFill>
                <a:latin typeface="Arial" panose="020B0604020202020204" pitchFamily="34" charset="0"/>
              </a:defRPr>
            </a:lvl2pPr>
            <a:lvl3pPr marL="1143000" indent="-228600" eaLnBrk="0" hangingPunct="0">
              <a:spcBef>
                <a:spcPct val="50000"/>
              </a:spcBef>
              <a:spcAft>
                <a:spcPct val="10000"/>
              </a:spcAft>
              <a:buClr>
                <a:srgbClr val="006600"/>
              </a:buClr>
              <a:buSzPct val="85000"/>
              <a:buFont typeface="Wingdings" panose="05000000000000000000" pitchFamily="2" charset="2"/>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spcAft>
                <a:spcPct val="0"/>
              </a:spcAft>
              <a:buClrTx/>
              <a:buSzTx/>
              <a:buFontTx/>
              <a:buNone/>
            </a:pPr>
            <a:r>
              <a:rPr lang="en-US" altLang="en-US" sz="3600">
                <a:solidFill>
                  <a:srgbClr val="002060"/>
                </a:solidFill>
              </a:rPr>
              <a:t>Questions?</a:t>
            </a:r>
          </a:p>
        </p:txBody>
      </p:sp>
      <p:sp>
        <p:nvSpPr>
          <p:cNvPr id="2" name="TextBox 1"/>
          <p:cNvSpPr txBox="1"/>
          <p:nvPr/>
        </p:nvSpPr>
        <p:spPr>
          <a:xfrm>
            <a:off x="1066800" y="2667000"/>
            <a:ext cx="7086600" cy="923330"/>
          </a:xfrm>
          <a:prstGeom prst="rect">
            <a:avLst/>
          </a:prstGeom>
          <a:noFill/>
        </p:spPr>
        <p:txBody>
          <a:bodyPr>
            <a:spAutoFit/>
          </a:bodyPr>
          <a:lstStyle/>
          <a:p>
            <a:pPr algn="ctr">
              <a:defRPr/>
            </a:pPr>
            <a:r>
              <a:rPr lang="en-US" dirty="0">
                <a:solidFill>
                  <a:srgbClr val="003300"/>
                </a:solidFill>
                <a:latin typeface="+mn-lt"/>
              </a:rPr>
              <a:t>Send questions via email to CPRBEmployerHelp@wv.gov </a:t>
            </a:r>
          </a:p>
          <a:p>
            <a:pPr algn="ctr">
              <a:defRPr/>
            </a:pPr>
            <a:r>
              <a:rPr lang="en-US" dirty="0">
                <a:solidFill>
                  <a:srgbClr val="003300"/>
                </a:solidFill>
                <a:latin typeface="+mn-lt"/>
              </a:rPr>
              <a:t>Phone: </a:t>
            </a:r>
            <a:r>
              <a:rPr lang="en-US" dirty="0">
                <a:solidFill>
                  <a:srgbClr val="003300"/>
                </a:solidFill>
              </a:rPr>
              <a:t>304-558-1395 or 855-867-3797</a:t>
            </a:r>
            <a:endParaRPr lang="en-US" dirty="0">
              <a:solidFill>
                <a:srgbClr val="003300"/>
              </a:solidFill>
              <a:latin typeface="+mn-lt"/>
            </a:endParaRPr>
          </a:p>
          <a:p>
            <a:pPr>
              <a:defRPr/>
            </a:pPr>
            <a:endParaRPr lang="en-US" dirty="0">
              <a:latin typeface="+mn-lt"/>
            </a:endParaRPr>
          </a:p>
        </p:txBody>
      </p:sp>
    </p:spTree>
    <p:extLst>
      <p:ext uri="{BB962C8B-B14F-4D97-AF65-F5344CB8AC3E}">
        <p14:creationId xmlns:p14="http://schemas.microsoft.com/office/powerpoint/2010/main" val="92408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CPRB’s Employer Self Service User Roles  </a:t>
            </a:r>
          </a:p>
        </p:txBody>
      </p:sp>
      <p:sp>
        <p:nvSpPr>
          <p:cNvPr id="26" name="Rectangle 25"/>
          <p:cNvSpPr/>
          <p:nvPr/>
        </p:nvSpPr>
        <p:spPr bwMode="auto">
          <a:xfrm>
            <a:off x="382343" y="1143000"/>
            <a:ext cx="7246094" cy="4610606"/>
          </a:xfrm>
          <a:prstGeom prst="rect">
            <a:avLst/>
          </a:prstGeom>
          <a:solidFill>
            <a:srgbClr val="EEEFF4"/>
          </a:solidFill>
          <a:ln w="9525" cap="flat" cmpd="sng" algn="ctr">
            <a:solidFill>
              <a:sysClr val="window" lastClr="FFFFFF"/>
            </a:solidFill>
            <a:prstDash val="solid"/>
            <a:round/>
            <a:headEnd type="none" w="med" len="med"/>
            <a:tailEnd type="none" w="med" len="med"/>
          </a:ln>
          <a:effectLst/>
        </p:spPr>
        <p:txBody>
          <a:bodyPr vert="horz" wrap="square" lIns="274320" tIns="0" rIns="274320" bIns="0" numCol="1" rtlCol="0" anchor="ctr" anchorCtr="0" compatLnSpc="1">
            <a:prstTxWarp prst="textNoShape">
              <a:avLst/>
            </a:prstTxWarp>
          </a:bodyPr>
          <a:lstStyle/>
          <a:p>
            <a:pPr marL="231775" lvl="0" indent="-231775" algn="ctr" fontAlgn="base">
              <a:lnSpc>
                <a:spcPct val="106000"/>
              </a:lnSpc>
              <a:spcBef>
                <a:spcPct val="0"/>
              </a:spcBef>
              <a:spcAft>
                <a:spcPct val="0"/>
              </a:spcAft>
              <a:defRPr/>
            </a:pPr>
            <a:r>
              <a:rPr lang="en-US" sz="2000" b="1" kern="0" dirty="0">
                <a:solidFill>
                  <a:prstClr val="black"/>
                </a:solidFill>
              </a:rPr>
              <a:t>CPRB’s ESS User Roles </a:t>
            </a:r>
            <a:r>
              <a:rPr lang="en-US" sz="2000" kern="0" dirty="0">
                <a:solidFill>
                  <a:prstClr val="black"/>
                </a:solidFill>
              </a:rPr>
              <a:t>provide user access to certain  functionalities based on the assigned role. </a:t>
            </a:r>
          </a:p>
          <a:p>
            <a:pPr marL="231775" lvl="0" indent="-231775" algn="ctr" fontAlgn="base">
              <a:lnSpc>
                <a:spcPct val="106000"/>
              </a:lnSpc>
              <a:spcBef>
                <a:spcPct val="0"/>
              </a:spcBef>
              <a:spcAft>
                <a:spcPct val="0"/>
              </a:spcAft>
              <a:defRPr/>
            </a:pPr>
            <a:r>
              <a:rPr lang="en-US" sz="2000" kern="0" dirty="0">
                <a:solidFill>
                  <a:prstClr val="black"/>
                </a:solidFill>
              </a:rPr>
              <a:t>There are four</a:t>
            </a:r>
            <a:r>
              <a:rPr lang="en-US" sz="2000" b="1" kern="0" dirty="0">
                <a:solidFill>
                  <a:prstClr val="black"/>
                </a:solidFill>
              </a:rPr>
              <a:t> ESS User Roles</a:t>
            </a:r>
            <a:r>
              <a:rPr lang="en-US" sz="2000" kern="0" dirty="0">
                <a:solidFill>
                  <a:prstClr val="black"/>
                </a:solidFill>
              </a:rPr>
              <a:t> that can be assigned to employer staff members which are Administrator (ESS Admin), Employer Reporting, and Staff, these will be used by the BOEs. There is also a Fee Coordinator role which is for DSRS Fees and County Commissions.</a:t>
            </a:r>
            <a:endParaRPr kumimoji="0" lang="en-US" sz="2000" b="0" i="0" u="none" strike="noStrike" kern="0" cap="none" spc="0" normalizeH="0" baseline="0" noProof="0" dirty="0">
              <a:ln>
                <a:noFill/>
              </a:ln>
              <a:solidFill>
                <a:prstClr val="black"/>
              </a:solidFill>
              <a:effectLst/>
              <a:uLnTx/>
              <a:uFillTx/>
            </a:endParaRPr>
          </a:p>
        </p:txBody>
      </p:sp>
      <p:sp>
        <p:nvSpPr>
          <p:cNvPr id="27" name="Half Frame 26"/>
          <p:cNvSpPr/>
          <p:nvPr/>
        </p:nvSpPr>
        <p:spPr bwMode="auto">
          <a:xfrm>
            <a:off x="388693" y="1143000"/>
            <a:ext cx="1463040" cy="1463040"/>
          </a:xfrm>
          <a:prstGeom prst="halfFrame">
            <a:avLst>
              <a:gd name="adj1" fmla="val 14664"/>
              <a:gd name="adj2" fmla="val 17099"/>
            </a:avLst>
          </a:prstGeom>
          <a:solidFill>
            <a:srgbClr val="002776"/>
          </a:solidFill>
          <a:ln w="25400" cap="flat" cmpd="sng" algn="ctr">
            <a:solidFill>
              <a:srgbClr val="002776"/>
            </a:solidFill>
            <a:prstDash val="soli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lvl="0" indent="-231775" defTabSz="914400" eaLnBrk="1" fontAlgn="base" latinLnBrk="0" hangingPunct="1">
              <a:lnSpc>
                <a:spcPct val="106000"/>
              </a:lnSpc>
              <a:spcBef>
                <a:spcPct val="0"/>
              </a:spcBef>
              <a:spcAft>
                <a:spcPct val="0"/>
              </a:spcAft>
              <a:buClrTx/>
              <a:buSzTx/>
              <a:buFont typeface="Wingdings 2" pitchFamily="18" charset="2"/>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endParaRPr>
          </a:p>
        </p:txBody>
      </p:sp>
      <p:sp>
        <p:nvSpPr>
          <p:cNvPr id="28" name="Half Frame 27"/>
          <p:cNvSpPr/>
          <p:nvPr/>
        </p:nvSpPr>
        <p:spPr bwMode="auto">
          <a:xfrm rot="16200000">
            <a:off x="381001" y="4251960"/>
            <a:ext cx="1463040" cy="1463040"/>
          </a:xfrm>
          <a:prstGeom prst="halfFrame">
            <a:avLst>
              <a:gd name="adj1" fmla="val 14664"/>
              <a:gd name="adj2" fmla="val 17099"/>
            </a:avLst>
          </a:prstGeom>
          <a:solidFill>
            <a:srgbClr val="002776"/>
          </a:solidFill>
          <a:ln w="25400" cap="flat" cmpd="sng" algn="ctr">
            <a:solidFill>
              <a:srgbClr val="002776"/>
            </a:solidFill>
            <a:prstDash val="soli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lvl="0" indent="-231775" defTabSz="914400" eaLnBrk="1" fontAlgn="base" latinLnBrk="0" hangingPunct="1">
              <a:lnSpc>
                <a:spcPct val="106000"/>
              </a:lnSpc>
              <a:spcBef>
                <a:spcPct val="0"/>
              </a:spcBef>
              <a:spcAft>
                <a:spcPct val="0"/>
              </a:spcAft>
              <a:buClrTx/>
              <a:buSzTx/>
              <a:buFont typeface="Wingdings 2" pitchFamily="18" charset="2"/>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endParaRPr>
          </a:p>
        </p:txBody>
      </p:sp>
      <p:sp>
        <p:nvSpPr>
          <p:cNvPr id="29" name="Half Frame 28"/>
          <p:cNvSpPr/>
          <p:nvPr/>
        </p:nvSpPr>
        <p:spPr bwMode="auto">
          <a:xfrm rot="5400000">
            <a:off x="6156960" y="1143000"/>
            <a:ext cx="1463040" cy="1463040"/>
          </a:xfrm>
          <a:prstGeom prst="halfFrame">
            <a:avLst>
              <a:gd name="adj1" fmla="val 14664"/>
              <a:gd name="adj2" fmla="val 17099"/>
            </a:avLst>
          </a:prstGeom>
          <a:solidFill>
            <a:srgbClr val="002776"/>
          </a:solidFill>
          <a:ln w="25400" cap="flat" cmpd="sng" algn="ctr">
            <a:solidFill>
              <a:srgbClr val="002776"/>
            </a:solidFill>
            <a:prstDash val="soli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lvl="0" indent="-231775" defTabSz="914400" eaLnBrk="1" fontAlgn="base" latinLnBrk="0" hangingPunct="1">
              <a:lnSpc>
                <a:spcPct val="106000"/>
              </a:lnSpc>
              <a:spcBef>
                <a:spcPct val="0"/>
              </a:spcBef>
              <a:spcAft>
                <a:spcPct val="0"/>
              </a:spcAft>
              <a:buClrTx/>
              <a:buSzTx/>
              <a:buFont typeface="Wingdings 2" pitchFamily="18" charset="2"/>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endParaRPr>
          </a:p>
        </p:txBody>
      </p:sp>
      <p:sp>
        <p:nvSpPr>
          <p:cNvPr id="30" name="Rectangle 29"/>
          <p:cNvSpPr/>
          <p:nvPr/>
        </p:nvSpPr>
        <p:spPr bwMode="auto">
          <a:xfrm>
            <a:off x="5887720" y="4561840"/>
            <a:ext cx="2870200" cy="1752600"/>
          </a:xfrm>
          <a:prstGeom prst="rect">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lvl="0" indent="-231775" defTabSz="914400" eaLnBrk="1" fontAlgn="base" latinLnBrk="0" hangingPunct="1">
              <a:lnSpc>
                <a:spcPct val="106000"/>
              </a:lnSpc>
              <a:spcBef>
                <a:spcPct val="0"/>
              </a:spcBef>
              <a:spcAft>
                <a:spcPct val="0"/>
              </a:spcAft>
              <a:buClrTx/>
              <a:buSzTx/>
              <a:buFont typeface="Wingdings 2" pitchFamily="18" charset="2"/>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32" name="Half Frame 31"/>
          <p:cNvSpPr/>
          <p:nvPr/>
        </p:nvSpPr>
        <p:spPr bwMode="auto">
          <a:xfrm>
            <a:off x="5878901" y="4567317"/>
            <a:ext cx="546100" cy="548640"/>
          </a:xfrm>
          <a:prstGeom prst="halfFrame">
            <a:avLst>
              <a:gd name="adj1" fmla="val 19328"/>
              <a:gd name="adj2" fmla="val 18042"/>
            </a:avLst>
          </a:prstGeom>
          <a:solidFill>
            <a:srgbClr val="3C8A2E"/>
          </a:solidFill>
          <a:ln w="25400" cap="flat" cmpd="sng" algn="ctr">
            <a:solidFill>
              <a:srgbClr val="3C8A2E"/>
            </a:solidFill>
            <a:prstDash val="soli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lvl="0" indent="-231775" defTabSz="914400" eaLnBrk="1" fontAlgn="base" latinLnBrk="0" hangingPunct="1">
              <a:lnSpc>
                <a:spcPct val="106000"/>
              </a:lnSpc>
              <a:spcBef>
                <a:spcPct val="0"/>
              </a:spcBef>
              <a:spcAft>
                <a:spcPct val="0"/>
              </a:spcAft>
              <a:buClrTx/>
              <a:buSzTx/>
              <a:buFont typeface="Wingdings 2" pitchFamily="18" charset="2"/>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endParaRPr>
          </a:p>
        </p:txBody>
      </p:sp>
      <p:sp>
        <p:nvSpPr>
          <p:cNvPr id="33" name="Half Frame 32"/>
          <p:cNvSpPr/>
          <p:nvPr/>
        </p:nvSpPr>
        <p:spPr bwMode="auto">
          <a:xfrm rot="5400000">
            <a:off x="8205905" y="4567317"/>
            <a:ext cx="546100" cy="548640"/>
          </a:xfrm>
          <a:prstGeom prst="halfFrame">
            <a:avLst>
              <a:gd name="adj1" fmla="val 19328"/>
              <a:gd name="adj2" fmla="val 18042"/>
            </a:avLst>
          </a:prstGeom>
          <a:solidFill>
            <a:srgbClr val="3C8A2E"/>
          </a:solidFill>
          <a:ln w="25400" cap="flat" cmpd="sng" algn="ctr">
            <a:solidFill>
              <a:srgbClr val="3C8A2E"/>
            </a:solidFill>
            <a:prstDash val="soli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lvl="0" indent="-231775" defTabSz="914400" eaLnBrk="1" fontAlgn="base" latinLnBrk="0" hangingPunct="1">
              <a:lnSpc>
                <a:spcPct val="106000"/>
              </a:lnSpc>
              <a:spcBef>
                <a:spcPct val="0"/>
              </a:spcBef>
              <a:spcAft>
                <a:spcPct val="0"/>
              </a:spcAft>
              <a:buClrTx/>
              <a:buSzTx/>
              <a:buFont typeface="Wingdings 2" pitchFamily="18" charset="2"/>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endParaRPr>
          </a:p>
        </p:txBody>
      </p:sp>
      <p:sp>
        <p:nvSpPr>
          <p:cNvPr id="34" name="Half Frame 33"/>
          <p:cNvSpPr/>
          <p:nvPr/>
        </p:nvSpPr>
        <p:spPr bwMode="auto">
          <a:xfrm rot="10800000">
            <a:off x="8191500" y="5755894"/>
            <a:ext cx="546100" cy="548640"/>
          </a:xfrm>
          <a:prstGeom prst="halfFrame">
            <a:avLst>
              <a:gd name="adj1" fmla="val 19328"/>
              <a:gd name="adj2" fmla="val 18042"/>
            </a:avLst>
          </a:prstGeom>
          <a:solidFill>
            <a:srgbClr val="3C8A2E"/>
          </a:solidFill>
          <a:ln w="25400" cap="flat" cmpd="sng" algn="ctr">
            <a:solidFill>
              <a:srgbClr val="3C8A2E"/>
            </a:solidFill>
            <a:prstDash val="soli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lvl="0" indent="-231775" defTabSz="914400" eaLnBrk="1" fontAlgn="base" latinLnBrk="0" hangingPunct="1">
              <a:lnSpc>
                <a:spcPct val="106000"/>
              </a:lnSpc>
              <a:spcBef>
                <a:spcPct val="0"/>
              </a:spcBef>
              <a:spcAft>
                <a:spcPct val="0"/>
              </a:spcAft>
              <a:buClrTx/>
              <a:buSzTx/>
              <a:buFont typeface="Wingdings 2" pitchFamily="18" charset="2"/>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endParaRPr>
          </a:p>
        </p:txBody>
      </p:sp>
      <p:sp>
        <p:nvSpPr>
          <p:cNvPr id="35" name="Half Frame 34"/>
          <p:cNvSpPr/>
          <p:nvPr/>
        </p:nvSpPr>
        <p:spPr bwMode="auto">
          <a:xfrm rot="16200000">
            <a:off x="5907278" y="5776911"/>
            <a:ext cx="546100" cy="548640"/>
          </a:xfrm>
          <a:prstGeom prst="halfFrame">
            <a:avLst>
              <a:gd name="adj1" fmla="val 19328"/>
              <a:gd name="adj2" fmla="val 18042"/>
            </a:avLst>
          </a:prstGeom>
          <a:solidFill>
            <a:srgbClr val="3C8A2E"/>
          </a:solidFill>
          <a:ln w="25400" cap="flat" cmpd="sng" algn="ctr">
            <a:solidFill>
              <a:srgbClr val="3C8A2E"/>
            </a:solidFill>
            <a:prstDash val="soli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lvl="0" indent="-231775" defTabSz="914400" eaLnBrk="1" fontAlgn="base" latinLnBrk="0" hangingPunct="1">
              <a:lnSpc>
                <a:spcPct val="106000"/>
              </a:lnSpc>
              <a:spcBef>
                <a:spcPct val="0"/>
              </a:spcBef>
              <a:spcAft>
                <a:spcPct val="0"/>
              </a:spcAft>
              <a:buClrTx/>
              <a:buSzTx/>
              <a:buFont typeface="Wingdings 2" pitchFamily="18" charset="2"/>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endParaRP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5128" t="10000" r="9762" b="5555"/>
          <a:stretch/>
        </p:blipFill>
        <p:spPr>
          <a:xfrm>
            <a:off x="6472936" y="4744914"/>
            <a:ext cx="1688917" cy="1528068"/>
          </a:xfrm>
          <a:prstGeom prst="rect">
            <a:avLst/>
          </a:prstGeom>
        </p:spPr>
      </p:pic>
    </p:spTree>
    <p:custDataLst>
      <p:tags r:id="rId1"/>
    </p:custDataLst>
    <p:extLst>
      <p:ext uri="{BB962C8B-B14F-4D97-AF65-F5344CB8AC3E}">
        <p14:creationId xmlns:p14="http://schemas.microsoft.com/office/powerpoint/2010/main" val="353933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6400" y="1104900"/>
            <a:ext cx="8339328" cy="5138928"/>
          </a:xfrm>
        </p:spPr>
        <p:txBody>
          <a:bodyPr/>
          <a:lstStyle/>
          <a:p>
            <a:pPr marL="0" indent="0"/>
            <a:r>
              <a:rPr lang="en-US" dirty="0"/>
              <a:t>Functions the ESS Administrator can perform in ESS. </a:t>
            </a:r>
          </a:p>
        </p:txBody>
      </p:sp>
      <p:sp>
        <p:nvSpPr>
          <p:cNvPr id="3" name="Title 2"/>
          <p:cNvSpPr>
            <a:spLocks noGrp="1"/>
          </p:cNvSpPr>
          <p:nvPr>
            <p:ph type="title"/>
          </p:nvPr>
        </p:nvSpPr>
        <p:spPr/>
        <p:txBody>
          <a:bodyPr/>
          <a:lstStyle/>
          <a:p>
            <a:r>
              <a:rPr lang="en-US" dirty="0"/>
              <a:t>ESS Administrator Functions</a:t>
            </a:r>
          </a:p>
        </p:txBody>
      </p:sp>
      <p:sp>
        <p:nvSpPr>
          <p:cNvPr id="5" name="Rectangle 4"/>
          <p:cNvSpPr/>
          <p:nvPr/>
        </p:nvSpPr>
        <p:spPr bwMode="auto">
          <a:xfrm>
            <a:off x="3848101" y="1676400"/>
            <a:ext cx="4953000" cy="4876800"/>
          </a:xfrm>
          <a:prstGeom prst="rect">
            <a:avLst/>
          </a:prstGeom>
          <a:solidFill>
            <a:srgbClr val="EEEFF4"/>
          </a:soli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
        <p:nvSpPr>
          <p:cNvPr id="19" name="Rectangle 18"/>
          <p:cNvSpPr/>
          <p:nvPr/>
        </p:nvSpPr>
        <p:spPr bwMode="auto">
          <a:xfrm>
            <a:off x="4610101" y="1828800"/>
            <a:ext cx="3429000" cy="228600"/>
          </a:xfrm>
          <a:prstGeom prst="rect">
            <a:avLst/>
          </a:prstGeom>
          <a:solidFill>
            <a:srgbClr val="EEEFF4"/>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ctr" defTabSz="914400" rtl="0" eaLnBrk="1" fontAlgn="base" latinLnBrk="0" hangingPunct="1">
              <a:lnSpc>
                <a:spcPct val="106000"/>
              </a:lnSpc>
              <a:spcBef>
                <a:spcPct val="0"/>
              </a:spcBef>
              <a:spcAft>
                <a:spcPct val="0"/>
              </a:spcAft>
              <a:buClrTx/>
              <a:buSzTx/>
              <a:buFont typeface="Wingdings 2" pitchFamily="18" charset="2"/>
              <a:buNone/>
              <a:tabLst/>
            </a:pPr>
            <a:r>
              <a:rPr lang="en-US" sz="1600" b="1" dirty="0">
                <a:solidFill>
                  <a:srgbClr val="000066"/>
                </a:solidFill>
                <a:latin typeface="Arial" charset="0"/>
              </a:rPr>
              <a:t>ESS Administration Functions</a:t>
            </a:r>
            <a:endParaRPr kumimoji="0" lang="en-US" sz="1600" b="1" i="0" u="none" strike="noStrike" cap="none" normalizeH="0" baseline="0" dirty="0">
              <a:ln>
                <a:noFill/>
              </a:ln>
              <a:solidFill>
                <a:srgbClr val="000066"/>
              </a:solidFill>
              <a:effectLst/>
              <a:latin typeface="Arial" charset="0"/>
            </a:endParaRPr>
          </a:p>
        </p:txBody>
      </p:sp>
      <p:sp>
        <p:nvSpPr>
          <p:cNvPr id="20" name="Pentagon 19"/>
          <p:cNvSpPr/>
          <p:nvPr/>
        </p:nvSpPr>
        <p:spPr bwMode="auto">
          <a:xfrm>
            <a:off x="342900" y="2895600"/>
            <a:ext cx="3714750" cy="533400"/>
          </a:xfrm>
          <a:prstGeom prst="homePlate">
            <a:avLst/>
          </a:prstGeom>
          <a:solidFill>
            <a:srgbClr val="3A8828"/>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fontAlgn="base">
              <a:lnSpc>
                <a:spcPct val="106000"/>
              </a:lnSpc>
              <a:spcBef>
                <a:spcPct val="0"/>
              </a:spcBef>
              <a:spcAft>
                <a:spcPct val="0"/>
              </a:spcAft>
              <a:buFont typeface="Wingdings 2" pitchFamily="18" charset="2"/>
              <a:buNone/>
            </a:pPr>
            <a:r>
              <a:rPr lang="en-US" sz="1600" dirty="0">
                <a:solidFill>
                  <a:schemeClr val="bg1"/>
                </a:solidFill>
                <a:latin typeface="Arial" charset="0"/>
              </a:rPr>
              <a:t>Office Locations</a:t>
            </a:r>
          </a:p>
        </p:txBody>
      </p:sp>
      <p:sp>
        <p:nvSpPr>
          <p:cNvPr id="21" name="Pentagon 20"/>
          <p:cNvSpPr/>
          <p:nvPr/>
        </p:nvSpPr>
        <p:spPr bwMode="auto">
          <a:xfrm>
            <a:off x="342900" y="3566626"/>
            <a:ext cx="3714750" cy="533400"/>
          </a:xfrm>
          <a:prstGeom prst="homePlate">
            <a:avLst/>
          </a:prstGeom>
          <a:solidFill>
            <a:srgbClr val="3A8828"/>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fontAlgn="base">
              <a:lnSpc>
                <a:spcPct val="106000"/>
              </a:lnSpc>
              <a:spcBef>
                <a:spcPct val="0"/>
              </a:spcBef>
              <a:spcAft>
                <a:spcPct val="0"/>
              </a:spcAft>
              <a:buFont typeface="Wingdings 2" pitchFamily="18" charset="2"/>
              <a:buNone/>
            </a:pPr>
            <a:r>
              <a:rPr lang="en-US" sz="1600" dirty="0">
                <a:solidFill>
                  <a:schemeClr val="bg1"/>
                </a:solidFill>
                <a:latin typeface="Arial" charset="0"/>
              </a:rPr>
              <a:t>Contact Persons</a:t>
            </a:r>
          </a:p>
        </p:txBody>
      </p:sp>
      <p:sp>
        <p:nvSpPr>
          <p:cNvPr id="12" name="Pentagon 11"/>
          <p:cNvSpPr/>
          <p:nvPr/>
        </p:nvSpPr>
        <p:spPr bwMode="auto">
          <a:xfrm>
            <a:off x="323850" y="4222876"/>
            <a:ext cx="3714750" cy="533400"/>
          </a:xfrm>
          <a:prstGeom prst="homePlate">
            <a:avLst/>
          </a:prstGeom>
          <a:solidFill>
            <a:srgbClr val="3A8828"/>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fontAlgn="base">
              <a:lnSpc>
                <a:spcPct val="106000"/>
              </a:lnSpc>
              <a:spcBef>
                <a:spcPct val="0"/>
              </a:spcBef>
              <a:spcAft>
                <a:spcPct val="0"/>
              </a:spcAft>
              <a:buFont typeface="Wingdings 2" pitchFamily="18" charset="2"/>
              <a:buNone/>
            </a:pPr>
            <a:r>
              <a:rPr lang="en-US" sz="1600" dirty="0">
                <a:solidFill>
                  <a:schemeClr val="bg1"/>
                </a:solidFill>
                <a:latin typeface="Arial" charset="0"/>
              </a:rPr>
              <a:t>Users</a:t>
            </a:r>
          </a:p>
        </p:txBody>
      </p:sp>
      <p:pic>
        <p:nvPicPr>
          <p:cNvPr id="4" name="Picture 3"/>
          <p:cNvPicPr>
            <a:picLocks noChangeAspect="1"/>
          </p:cNvPicPr>
          <p:nvPr/>
        </p:nvPicPr>
        <p:blipFill rotWithShape="1">
          <a:blip r:embed="rId4"/>
          <a:srcRect t="687"/>
          <a:stretch/>
        </p:blipFill>
        <p:spPr>
          <a:xfrm>
            <a:off x="4057650" y="2133600"/>
            <a:ext cx="4463997" cy="4126117"/>
          </a:xfrm>
          <a:prstGeom prst="rect">
            <a:avLst/>
          </a:prstGeom>
        </p:spPr>
      </p:pic>
    </p:spTree>
    <p:custDataLst>
      <p:tags r:id="rId1"/>
    </p:custDataLst>
    <p:extLst>
      <p:ext uri="{BB962C8B-B14F-4D97-AF65-F5344CB8AC3E}">
        <p14:creationId xmlns:p14="http://schemas.microsoft.com/office/powerpoint/2010/main" val="1713696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Payroll Schedule </a:t>
            </a:r>
          </a:p>
        </p:txBody>
      </p:sp>
      <p:sp>
        <p:nvSpPr>
          <p:cNvPr id="4" name="Rectangle 3"/>
          <p:cNvSpPr/>
          <p:nvPr/>
        </p:nvSpPr>
        <p:spPr bwMode="auto">
          <a:xfrm>
            <a:off x="636904" y="1499425"/>
            <a:ext cx="6456682" cy="4295141"/>
          </a:xfrm>
          <a:prstGeom prst="rect">
            <a:avLst/>
          </a:prstGeom>
          <a:solidFill>
            <a:srgbClr val="EEEFF4"/>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indent="-231775" algn="ctr" fontAlgn="base">
              <a:lnSpc>
                <a:spcPct val="106000"/>
              </a:lnSpc>
              <a:spcBef>
                <a:spcPct val="0"/>
              </a:spcBef>
              <a:spcAft>
                <a:spcPct val="0"/>
              </a:spcAft>
            </a:pPr>
            <a:r>
              <a:rPr lang="en-US" sz="2000" dirty="0"/>
              <a:t>The </a:t>
            </a:r>
            <a:r>
              <a:rPr lang="en-US" sz="2000" b="1" dirty="0"/>
              <a:t>Payroll Schedule </a:t>
            </a:r>
            <a:r>
              <a:rPr lang="en-US" sz="2000" dirty="0"/>
              <a:t>is critical information that must be reported annually to CPRB in order to submit contribution reports and payments for the upcoming year in a timely manner. </a:t>
            </a:r>
            <a:endParaRPr kumimoji="0" lang="en-US" sz="2000" i="0" u="none" strike="noStrike" cap="none" normalizeH="0" baseline="0" dirty="0">
              <a:ln>
                <a:noFill/>
              </a:ln>
              <a:solidFill>
                <a:schemeClr val="tx1"/>
              </a:solidFill>
              <a:effectLst/>
              <a:latin typeface="Arial" charset="0"/>
            </a:endParaRPr>
          </a:p>
        </p:txBody>
      </p:sp>
      <p:sp>
        <p:nvSpPr>
          <p:cNvPr id="5" name="Half Frame 4"/>
          <p:cNvSpPr/>
          <p:nvPr/>
        </p:nvSpPr>
        <p:spPr bwMode="auto">
          <a:xfrm>
            <a:off x="643254" y="1499425"/>
            <a:ext cx="1463040" cy="1463040"/>
          </a:xfrm>
          <a:prstGeom prst="halfFrame">
            <a:avLst>
              <a:gd name="adj1" fmla="val 14664"/>
              <a:gd name="adj2" fmla="val 17099"/>
            </a:avLst>
          </a:prstGeom>
          <a:solidFill>
            <a:schemeClr val="bg2"/>
          </a:solidFill>
          <a:ln>
            <a:solidFill>
              <a:schemeClr val="bg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sp>
        <p:nvSpPr>
          <p:cNvPr id="7" name="Half Frame 6"/>
          <p:cNvSpPr/>
          <p:nvPr/>
        </p:nvSpPr>
        <p:spPr bwMode="auto">
          <a:xfrm rot="16200000">
            <a:off x="635562" y="4331526"/>
            <a:ext cx="1463040" cy="1463040"/>
          </a:xfrm>
          <a:prstGeom prst="halfFrame">
            <a:avLst>
              <a:gd name="adj1" fmla="val 14664"/>
              <a:gd name="adj2" fmla="val 17099"/>
            </a:avLst>
          </a:prstGeom>
          <a:solidFill>
            <a:schemeClr val="bg2"/>
          </a:solidFill>
          <a:ln>
            <a:solidFill>
              <a:schemeClr val="bg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sp>
        <p:nvSpPr>
          <p:cNvPr id="8" name="Half Frame 7"/>
          <p:cNvSpPr/>
          <p:nvPr/>
        </p:nvSpPr>
        <p:spPr bwMode="auto">
          <a:xfrm rot="5400000">
            <a:off x="5631814" y="1499425"/>
            <a:ext cx="1463040" cy="1463040"/>
          </a:xfrm>
          <a:prstGeom prst="halfFrame">
            <a:avLst>
              <a:gd name="adj1" fmla="val 14664"/>
              <a:gd name="adj2" fmla="val 17099"/>
            </a:avLst>
          </a:prstGeom>
          <a:solidFill>
            <a:schemeClr val="bg2"/>
          </a:solidFill>
          <a:ln>
            <a:solidFill>
              <a:schemeClr val="bg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sp>
        <p:nvSpPr>
          <p:cNvPr id="15" name="Half Frame 14"/>
          <p:cNvSpPr/>
          <p:nvPr/>
        </p:nvSpPr>
        <p:spPr bwMode="auto">
          <a:xfrm rot="10800000">
            <a:off x="5606414" y="4459565"/>
            <a:ext cx="1463040" cy="1463040"/>
          </a:xfrm>
          <a:prstGeom prst="halfFrame">
            <a:avLst>
              <a:gd name="adj1" fmla="val 14664"/>
              <a:gd name="adj2" fmla="val 17099"/>
            </a:avLst>
          </a:prstGeom>
          <a:solidFill>
            <a:schemeClr val="accent5">
              <a:lumMod val="40000"/>
              <a:lumOff val="60000"/>
            </a:schemeClr>
          </a:solidFill>
          <a:ln>
            <a:solidFill>
              <a:schemeClr val="accent5">
                <a:lumMod val="40000"/>
                <a:lumOff val="6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
        <p:nvSpPr>
          <p:cNvPr id="10" name="Rectangle 9"/>
          <p:cNvSpPr/>
          <p:nvPr/>
        </p:nvSpPr>
        <p:spPr bwMode="auto">
          <a:xfrm>
            <a:off x="5692703" y="4556696"/>
            <a:ext cx="2613097" cy="162581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
        <p:nvSpPr>
          <p:cNvPr id="11" name="Half Frame 10"/>
          <p:cNvSpPr/>
          <p:nvPr/>
        </p:nvSpPr>
        <p:spPr bwMode="auto">
          <a:xfrm>
            <a:off x="5643244" y="4469297"/>
            <a:ext cx="546100" cy="548640"/>
          </a:xfrm>
          <a:prstGeom prst="halfFrame">
            <a:avLst>
              <a:gd name="adj1" fmla="val 21188"/>
              <a:gd name="adj2" fmla="val 23623"/>
            </a:avLst>
          </a:prstGeom>
          <a:solidFill>
            <a:srgbClr val="3A8828"/>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sp>
        <p:nvSpPr>
          <p:cNvPr id="12" name="Half Frame 11"/>
          <p:cNvSpPr/>
          <p:nvPr/>
        </p:nvSpPr>
        <p:spPr bwMode="auto">
          <a:xfrm rot="5400000">
            <a:off x="7963498" y="4452160"/>
            <a:ext cx="546100" cy="548640"/>
          </a:xfrm>
          <a:prstGeom prst="halfFrame">
            <a:avLst>
              <a:gd name="adj1" fmla="val 21188"/>
              <a:gd name="adj2" fmla="val 23623"/>
            </a:avLst>
          </a:prstGeom>
          <a:solidFill>
            <a:srgbClr val="3A8828"/>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sp>
        <p:nvSpPr>
          <p:cNvPr id="14" name="Half Frame 13"/>
          <p:cNvSpPr/>
          <p:nvPr/>
        </p:nvSpPr>
        <p:spPr bwMode="auto">
          <a:xfrm rot="10800000">
            <a:off x="7963462" y="5671970"/>
            <a:ext cx="546100" cy="548640"/>
          </a:xfrm>
          <a:prstGeom prst="halfFrame">
            <a:avLst>
              <a:gd name="adj1" fmla="val 21188"/>
              <a:gd name="adj2" fmla="val 23623"/>
            </a:avLst>
          </a:prstGeom>
          <a:solidFill>
            <a:srgbClr val="3A8828"/>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sp>
        <p:nvSpPr>
          <p:cNvPr id="9" name="Half Frame 8"/>
          <p:cNvSpPr/>
          <p:nvPr/>
        </p:nvSpPr>
        <p:spPr bwMode="auto">
          <a:xfrm rot="16200000">
            <a:off x="5641974" y="5678320"/>
            <a:ext cx="546100" cy="548640"/>
          </a:xfrm>
          <a:prstGeom prst="halfFrame">
            <a:avLst>
              <a:gd name="adj1" fmla="val 21188"/>
              <a:gd name="adj2" fmla="val 23623"/>
            </a:avLst>
          </a:prstGeom>
          <a:solidFill>
            <a:srgbClr val="3A8828"/>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5833" t="11266" r="6666" b="7517"/>
          <a:stretch/>
        </p:blipFill>
        <p:spPr>
          <a:xfrm>
            <a:off x="5915024" y="4615538"/>
            <a:ext cx="2344267" cy="1451213"/>
          </a:xfrm>
          <a:prstGeom prst="rect">
            <a:avLst/>
          </a:prstGeom>
        </p:spPr>
      </p:pic>
    </p:spTree>
    <p:custDataLst>
      <p:tags r:id="rId1"/>
    </p:custDataLst>
    <p:extLst>
      <p:ext uri="{BB962C8B-B14F-4D97-AF65-F5344CB8AC3E}">
        <p14:creationId xmlns:p14="http://schemas.microsoft.com/office/powerpoint/2010/main" val="3922940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6400" y="1104900"/>
            <a:ext cx="8339328" cy="5138928"/>
          </a:xfrm>
        </p:spPr>
        <p:txBody>
          <a:bodyPr/>
          <a:lstStyle/>
          <a:p>
            <a:pPr marL="0" indent="0"/>
            <a:r>
              <a:rPr lang="en-US" dirty="0"/>
              <a:t>Let's now view the steps to add and view a </a:t>
            </a:r>
            <a:r>
              <a:rPr lang="en-US"/>
              <a:t>payroll schedule. </a:t>
            </a:r>
            <a:endParaRPr lang="en-US" dirty="0"/>
          </a:p>
        </p:txBody>
      </p:sp>
      <p:sp>
        <p:nvSpPr>
          <p:cNvPr id="3" name="Title 2"/>
          <p:cNvSpPr>
            <a:spLocks noGrp="1"/>
          </p:cNvSpPr>
          <p:nvPr>
            <p:ph type="title"/>
          </p:nvPr>
        </p:nvSpPr>
        <p:spPr/>
        <p:txBody>
          <a:bodyPr/>
          <a:lstStyle/>
          <a:p>
            <a:r>
              <a:rPr lang="en-US" dirty="0"/>
              <a:t>Demonstration – Manage Payroll Schedule</a:t>
            </a:r>
          </a:p>
        </p:txBody>
      </p:sp>
      <p:sp>
        <p:nvSpPr>
          <p:cNvPr id="5" name="Rectangle 4"/>
          <p:cNvSpPr/>
          <p:nvPr/>
        </p:nvSpPr>
        <p:spPr bwMode="auto">
          <a:xfrm>
            <a:off x="3848101" y="1676400"/>
            <a:ext cx="4953000" cy="4876800"/>
          </a:xfrm>
          <a:prstGeom prst="rect">
            <a:avLst/>
          </a:prstGeom>
          <a:solidFill>
            <a:srgbClr val="EEEFF4"/>
          </a:soli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
        <p:nvSpPr>
          <p:cNvPr id="19" name="Rectangle 18"/>
          <p:cNvSpPr/>
          <p:nvPr/>
        </p:nvSpPr>
        <p:spPr bwMode="auto">
          <a:xfrm>
            <a:off x="4610101" y="1828800"/>
            <a:ext cx="3429000" cy="228600"/>
          </a:xfrm>
          <a:prstGeom prst="rect">
            <a:avLst/>
          </a:prstGeom>
          <a:solidFill>
            <a:srgbClr val="EEEFF4"/>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ctr" defTabSz="914400" rtl="0" eaLnBrk="1" fontAlgn="base" latinLnBrk="0" hangingPunct="1">
              <a:lnSpc>
                <a:spcPct val="106000"/>
              </a:lnSpc>
              <a:spcBef>
                <a:spcPct val="0"/>
              </a:spcBef>
              <a:spcAft>
                <a:spcPct val="0"/>
              </a:spcAft>
              <a:buClrTx/>
              <a:buSzTx/>
              <a:buFont typeface="Wingdings 2" pitchFamily="18" charset="2"/>
              <a:buNone/>
              <a:tabLst/>
            </a:pPr>
            <a:r>
              <a:rPr lang="en-US" sz="1600" b="1" dirty="0">
                <a:solidFill>
                  <a:srgbClr val="000066"/>
                </a:solidFill>
                <a:latin typeface="Arial" charset="0"/>
              </a:rPr>
              <a:t>Payroll Schedule </a:t>
            </a:r>
            <a:endParaRPr kumimoji="0" lang="en-US" sz="1600" b="1" i="0" u="none" strike="noStrike" cap="none" normalizeH="0" baseline="0" dirty="0">
              <a:ln>
                <a:noFill/>
              </a:ln>
              <a:solidFill>
                <a:srgbClr val="000066"/>
              </a:solidFill>
              <a:effectLst/>
              <a:latin typeface="Arial" charset="0"/>
            </a:endParaRPr>
          </a:p>
        </p:txBody>
      </p:sp>
      <p:sp>
        <p:nvSpPr>
          <p:cNvPr id="13" name="Pentagon 12"/>
          <p:cNvSpPr/>
          <p:nvPr/>
        </p:nvSpPr>
        <p:spPr bwMode="auto">
          <a:xfrm>
            <a:off x="358999" y="3505200"/>
            <a:ext cx="3714750" cy="533400"/>
          </a:xfrm>
          <a:prstGeom prst="homePlate">
            <a:avLst/>
          </a:prstGeom>
          <a:solidFill>
            <a:srgbClr val="3A8828"/>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fontAlgn="base">
              <a:lnSpc>
                <a:spcPct val="106000"/>
              </a:lnSpc>
              <a:spcBef>
                <a:spcPct val="0"/>
              </a:spcBef>
              <a:spcAft>
                <a:spcPct val="0"/>
              </a:spcAft>
              <a:buFont typeface="Wingdings 2" pitchFamily="18" charset="2"/>
              <a:buNone/>
            </a:pPr>
            <a:r>
              <a:rPr lang="en-US" sz="1600" dirty="0">
                <a:solidFill>
                  <a:schemeClr val="bg1"/>
                </a:solidFill>
                <a:latin typeface="Arial" charset="0"/>
              </a:rPr>
              <a:t>Add Payroll Schedule </a:t>
            </a:r>
          </a:p>
        </p:txBody>
      </p:sp>
      <p:sp>
        <p:nvSpPr>
          <p:cNvPr id="14" name="Pentagon 13"/>
          <p:cNvSpPr/>
          <p:nvPr/>
        </p:nvSpPr>
        <p:spPr bwMode="auto">
          <a:xfrm>
            <a:off x="358999" y="4191000"/>
            <a:ext cx="3714750" cy="533400"/>
          </a:xfrm>
          <a:prstGeom prst="homePlate">
            <a:avLst/>
          </a:prstGeom>
          <a:solidFill>
            <a:srgbClr val="3A8828"/>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fontAlgn="base">
              <a:lnSpc>
                <a:spcPct val="106000"/>
              </a:lnSpc>
              <a:spcBef>
                <a:spcPct val="0"/>
              </a:spcBef>
              <a:spcAft>
                <a:spcPct val="0"/>
              </a:spcAft>
              <a:buFont typeface="Wingdings 2" pitchFamily="18" charset="2"/>
              <a:buNone/>
            </a:pPr>
            <a:r>
              <a:rPr lang="en-US" sz="1600" dirty="0">
                <a:solidFill>
                  <a:schemeClr val="bg1"/>
                </a:solidFill>
                <a:latin typeface="Arial" charset="0"/>
              </a:rPr>
              <a:t>View Payroll Schedule </a:t>
            </a:r>
          </a:p>
        </p:txBody>
      </p:sp>
      <p:pic>
        <p:nvPicPr>
          <p:cNvPr id="4" name="Picture 3"/>
          <p:cNvPicPr>
            <a:picLocks noChangeAspect="1"/>
          </p:cNvPicPr>
          <p:nvPr/>
        </p:nvPicPr>
        <p:blipFill>
          <a:blip r:embed="rId4"/>
          <a:stretch>
            <a:fillRect/>
          </a:stretch>
        </p:blipFill>
        <p:spPr>
          <a:xfrm>
            <a:off x="4073749" y="2233807"/>
            <a:ext cx="4572768" cy="3914385"/>
          </a:xfrm>
          <a:prstGeom prst="rect">
            <a:avLst/>
          </a:prstGeom>
        </p:spPr>
      </p:pic>
    </p:spTree>
    <p:custDataLst>
      <p:tags r:id="rId1"/>
    </p:custDataLst>
    <p:extLst>
      <p:ext uri="{BB962C8B-B14F-4D97-AF65-F5344CB8AC3E}">
        <p14:creationId xmlns:p14="http://schemas.microsoft.com/office/powerpoint/2010/main" val="17443260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 name="MMPROD_NEXTUNIQUEID" val="10010"/>
  <p:tag name="MMPROD_UIPERSISTENCEDATA" val="MMPROD_UIPERSISTENCEDATA"/>
  <p:tag name="MMPROD_UIDATA" val="&lt;database version=&quot;11.0&quot;&gt;&lt;object type=&quot;1&quot; unique_id=&quot;10001&quot;&gt;&lt;object type=&quot;2&quot; unique_id=&quot;10055&quot;&gt;&lt;object type=&quot;3&quot; unique_id=&quot;10057&quot;&gt;&lt;property id=&quot;20148&quot; value=&quot;5&quot;/&gt;&lt;property id=&quot;20300&quot; value=&quot;Slide 2 - &amp;quot;Today’s Agenda&amp;quot;&quot;/&gt;&lt;property id=&quot;20307&quot; value=&quot;386&quot;/&gt;&lt;/object&gt;&lt;object type=&quot;3&quot; unique_id=&quot;10061&quot;&gt;&lt;property id=&quot;20148&quot; value=&quot;5&quot;/&gt;&lt;property id=&quot;20300&quot; value=&quot;Slide 3 - &amp;quot;Overview of COMPASS&amp;quot;&quot;/&gt;&lt;property id=&quot;20307&quot; value=&quot;398&quot;/&gt;&lt;/object&gt;&lt;object type=&quot;3&quot; unique_id=&quot;10062&quot;&gt;&lt;property id=&quot;20148&quot; value=&quot;5&quot;/&gt;&lt;property id=&quot;20300&quot; value=&quot;Slide 4 - &amp;quot;COMPASS and ESS Connection&amp;quot;&quot;/&gt;&lt;property id=&quot;20307&quot; value=&quot;404&quot;/&gt;&lt;/object&gt;&lt;object type=&quot;3&quot; unique_id=&quot;10063&quot;&gt;&lt;property id=&quot;20148&quot; value=&quot;5&quot;/&gt;&lt;property id=&quot;20300&quot; value=&quot;Slide 5 - &amp;quot;Employer Self Service (ESS) Access &amp;quot;&quot;/&gt;&lt;property id=&quot;20307&quot; value=&quot;415&quot;/&gt;&lt;/object&gt;&lt;object type=&quot;3&quot; unique_id=&quot;10064&quot;&gt;&lt;property id=&quot;20148&quot; value=&quot;5&quot;/&gt;&lt;property id=&quot;20300&quot; value=&quot;Slide 6 - &amp;quot;Registering for ESS&amp;quot;&quot;/&gt;&lt;property id=&quot;20307&quot; value=&quot;416&quot;/&gt;&lt;/object&gt;&lt;object type=&quot;3&quot; unique_id=&quot;10065&quot;&gt;&lt;property id=&quot;20148&quot; value=&quot;5&quot;/&gt;&lt;property id=&quot;20300&quot; value=&quot;Slide 7 - &amp;quot;Demonstration – ESS Registration &amp;amp; Login &amp;quot;&quot;/&gt;&lt;property id=&quot;20307&quot; value=&quot;417&quot;/&gt;&lt;/object&gt;&lt;object type=&quot;3&quot; unique_id=&quot;10066&quot;&gt;&lt;property id=&quot;20148&quot; value=&quot;5&quot;/&gt;&lt;property id=&quot;20300&quot; value=&quot;Slide 9 - &amp;quot;CPRB’s Employer Self Service User Roles  &amp;quot;&quot;/&gt;&lt;property id=&quot;20307&quot; value=&quot;409&quot;/&gt;&lt;/object&gt;&lt;object type=&quot;3&quot; unique_id=&quot;10067&quot;&gt;&lt;property id=&quot;20148&quot; value=&quot;5&quot;/&gt;&lt;property id=&quot;20300&quot; value=&quot;Slide 10 - &amp;quot;ESS User Roles Functions &amp;quot;&quot;/&gt;&lt;property id=&quot;20307&quot; value=&quot;410&quot;/&gt;&lt;/object&gt;&lt;object type=&quot;3&quot; unique_id=&quot;10068&quot;&gt;&lt;property id=&quot;20148&quot; value=&quot;5&quot;/&gt;&lt;property id=&quot;20300&quot; value=&quot;Slide 11 - &amp;quot;ESS Core Requirements &amp;quot;&quot;/&gt;&lt;property id=&quot;20307&quot; value=&quot;411&quot;/&gt;&lt;/object&gt;&lt;object type=&quot;3&quot; unique_id=&quot;10069&quot;&gt;&lt;property id=&quot;20148&quot; value=&quot;5&quot;/&gt;&lt;property id=&quot;20300&quot; value=&quot;Slide 12 - &amp;quot;Demonstration – ESS Administrator Functions&amp;quot;&quot;/&gt;&lt;property id=&quot;20307&quot; value=&quot;412&quot;/&gt;&lt;/object&gt;&lt;object type=&quot;3&quot; unique_id=&quot;10071&quot;&gt;&lt;property id=&quot;20148&quot; value=&quot;5&quot;/&gt;&lt;property id=&quot;20300&quot; value=&quot;Slide 14 - &amp;quot;Payroll Schedule &amp;quot;&quot;/&gt;&lt;property id=&quot;20307&quot; value=&quot;413&quot;/&gt;&lt;/object&gt;&lt;object type=&quot;3&quot; unique_id=&quot;10072&quot;&gt;&lt;property id=&quot;20148&quot; value=&quot;5&quot;/&gt;&lt;property id=&quot;20300&quot; value=&quot;Slide 15 - &amp;quot;Demonstration – Manage Payroll Schedule&amp;quot;&quot;/&gt;&lt;property id=&quot;20307&quot; value=&quot;414&quot;/&gt;&lt;/object&gt;&lt;object type=&quot;3&quot; unique_id=&quot;10073&quot;&gt;&lt;property id=&quot;20148&quot; value=&quot;5&quot;/&gt;&lt;property id=&quot;20300&quot; value=&quot;Slide 17 - &amp;quot;Employer Reporting&amp;quot;&quot;/&gt;&lt;property id=&quot;20307&quot; value=&quot;376&quot;/&gt;&lt;/object&gt;&lt;object type=&quot;3&quot; unique_id=&quot;10074&quot;&gt;&lt;property id=&quot;20148&quot; value=&quot;5&quot;/&gt;&lt;property id=&quot;20300&quot; value=&quot;Slide 18 - &amp;quot;Types of Employer Reports&amp;quot;&quot;/&gt;&lt;property id=&quot;20307&quot; value=&quot;377&quot;/&gt;&lt;/object&gt;&lt;object type=&quot;3&quot; unique_id=&quot;10076&quot;&gt;&lt;property id=&quot;20148&quot; value=&quot;5&quot;/&gt;&lt;property id=&quot;20300&quot; value=&quot;Slide 19 - &amp;quot;Demonstration – Employment Classification &amp;quot;&quot;/&gt;&lt;property id=&quot;20307&quot; value=&quot;393&quot;/&gt;&lt;/object&gt;&lt;object type=&quot;3&quot; unique_id=&quot;10079&quot;&gt;&lt;property id=&quot;20148&quot; value=&quot;5&quot;/&gt;&lt;property id=&quot;20300&quot; value=&quot;Slide 29 - &amp;quot;Questions?&amp;quot;&quot;/&gt;&lt;property id=&quot;20307&quot; value=&quot;372&quot;/&gt;&lt;/object&gt;&lt;object type=&quot;3&quot; unique_id=&quot;10080&quot;&gt;&lt;property id=&quot;20148&quot; value=&quot;5&quot;/&gt;&lt;property id=&quot;20300&quot; value=&quot;Slide 30&quot;/&gt;&lt;property id=&quot;20307&quot; value=&quot;387&quot;/&gt;&lt;/object&gt;&lt;object type=&quot;3&quot; unique_id=&quot;10881&quot;&gt;&lt;property id=&quot;20148&quot; value=&quot;5&quot;/&gt;&lt;property id=&quot;20300&quot; value=&quot;Slide 25 - &amp;quot;Employer Certifications&amp;quot;&quot;/&gt;&lt;property id=&quot;20307&quot; value=&quot;420&quot;/&gt;&lt;/object&gt;&lt;object type=&quot;3&quot; unique_id=&quot;10883&quot;&gt;&lt;property id=&quot;20148&quot; value=&quot;5&quot;/&gt;&lt;property id=&quot;20300&quot; value=&quot;Slide 33 - &amp;quot;Download CPRB ID &amp;amp; Contribution Group Search &amp;quot;&quot;/&gt;&lt;property id=&quot;20307&quot; value=&quot;418&quot;/&gt;&lt;/object&gt;&lt;object type=&quot;3&quot; unique_id=&quot;10884&quot;&gt;&lt;property id=&quot;20148&quot; value=&quot;5&quot;/&gt;&lt;property id=&quot;20300&quot; value=&quot;Slide 34 - &amp;quot;Demonstration - Download CPRB ID &amp;amp; Contribution Group Search &amp;quot;&quot;/&gt;&lt;property id=&quot;20307&quot; value=&quot;419&quot;/&gt;&lt;/object&gt;&lt;object type=&quot;3&quot; unique_id=&quot;23006&quot;&gt;&lt;property id=&quot;20148&quot; value=&quot;5&quot;/&gt;&lt;property id=&quot;20300&quot; value=&quot;Slide 1&quot;/&gt;&lt;property id=&quot;20307&quot; value=&quot;422&quot;/&gt;&lt;/object&gt;&lt;object type=&quot;3&quot; unique_id=&quot;24045&quot;&gt;&lt;property id=&quot;20148&quot; value=&quot;5&quot;/&gt;&lt;property id=&quot;20300&quot; value=&quot;Slide 27 - &amp;quot;Demonstration – Employer Certifications&amp;quot;&quot;/&gt;&lt;property id=&quot;20307&quot; value=&quot;423&quot;/&gt;&lt;/object&gt;&lt;object type=&quot;3&quot; unique_id=&quot;24127&quot;&gt;&lt;property id=&quot;20148&quot; value=&quot;5&quot;/&gt;&lt;property id=&quot;20300&quot; value=&quot;Slide 26 - &amp;quot;Types of Certifications&amp;quot;&quot;/&gt;&lt;property id=&quot;20307&quot; value=&quot;424&quot;/&gt;&lt;/object&gt;&lt;object type=&quot;3&quot; unique_id=&quot;24507&quot;&gt;&lt;property id=&quot;20148&quot; value=&quot;5&quot;/&gt;&lt;property id=&quot;20300&quot; value=&quot;Slide 31 - &amp;quot;Demonstration – Employer Certifications&amp;quot;&quot;/&gt;&lt;property id=&quot;20307&quot; value=&quot;425&quot;/&gt;&lt;/object&gt;&lt;object type=&quot;3&quot; unique_id=&quot;25456&quot;&gt;&lt;property id=&quot;20148&quot; value=&quot;5&quot;/&gt;&lt;property id=&quot;20300&quot; value=&quot;Slide 8&quot;/&gt;&lt;property id=&quot;20307&quot; value=&quot;426&quot;/&gt;&lt;/object&gt;&lt;object type=&quot;3&quot; unique_id=&quot;25457&quot;&gt;&lt;property id=&quot;20148&quot; value=&quot;5&quot;/&gt;&lt;property id=&quot;20300&quot; value=&quot;Slide 13&quot;/&gt;&lt;property id=&quot;20307&quot; value=&quot;427&quot;/&gt;&lt;/object&gt;&lt;object type=&quot;3&quot; unique_id=&quot;25458&quot;&gt;&lt;property id=&quot;20148&quot; value=&quot;5&quot;/&gt;&lt;property id=&quot;20300&quot; value=&quot;Slide 16&quot;/&gt;&lt;property id=&quot;20307&quot; value=&quot;428&quot;/&gt;&lt;/object&gt;&lt;object type=&quot;3&quot; unique_id=&quot;25459&quot;&gt;&lt;property id=&quot;20148&quot; value=&quot;5&quot;/&gt;&lt;property id=&quot;20300&quot; value=&quot;Slide 20&quot;/&gt;&lt;property id=&quot;20307&quot; value=&quot;429&quot;/&gt;&lt;/object&gt;&lt;object type=&quot;3&quot; unique_id=&quot;25460&quot;&gt;&lt;property id=&quot;20148&quot; value=&quot;5&quot;/&gt;&lt;property id=&quot;20300&quot; value=&quot;Slide 21 - &amp;quot;Demonstration – Contribution &amp;quot;&quot;/&gt;&lt;property id=&quot;20307&quot; value=&quot;432&quot;/&gt;&lt;/object&gt;&lt;object type=&quot;3&quot; unique_id=&quot;25461&quot;&gt;&lt;property id=&quot;20148&quot; value=&quot;5&quot;/&gt;&lt;property id=&quot;20300&quot; value=&quot;Slide 22&quot;/&gt;&lt;property id=&quot;20307&quot; value=&quot;430&quot;/&gt;&lt;/object&gt;&lt;object type=&quot;3&quot; unique_id=&quot;25462&quot;&gt;&lt;property id=&quot;20148&quot; value=&quot;5&quot;/&gt;&lt;property id=&quot;20300&quot; value=&quot;Slide 23 - &amp;quot;Demonstration – Employment Classification &amp;amp;  Contribution&amp;quot;&quot;/&gt;&lt;property id=&quot;20307&quot; value=&quot;433&quot;/&gt;&lt;/object&gt;&lt;object type=&quot;3&quot; unique_id=&quot;25463&quot;&gt;&lt;property id=&quot;20148&quot; value=&quot;5&quot;/&gt;&lt;property id=&quot;20300&quot; value=&quot;Slide 24&quot;/&gt;&lt;property id=&quot;20307&quot; value=&quot;431&quot;/&gt;&lt;/object&gt;&lt;object type=&quot;3&quot; unique_id=&quot;25735&quot;&gt;&lt;property id=&quot;20148&quot; value=&quot;5&quot;/&gt;&lt;property id=&quot;20300&quot; value=&quot;Slide 28&quot;/&gt;&lt;property id=&quot;20307&quot; value=&quot;434&quot;/&gt;&lt;/object&gt;&lt;object type=&quot;3&quot; unique_id=&quot;25736&quot;&gt;&lt;property id=&quot;20148&quot; value=&quot;5&quot;/&gt;&lt;property id=&quot;20300&quot; value=&quot;Slide 32&quot;/&gt;&lt;property id=&quot;20307&quot; value=&quot;435&quot;/&gt;&lt;/object&gt;&lt;/object&gt;&lt;object type=&quot;8&quot; unique_id=&quot;10107&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S Consulting On-screen S WHT_R1.5V_1208">
  <a:themeElements>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On-screen S WHT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lnDef>
    <a:txDef>
      <a:spPr bwMode="auto"/>
      <a:bodyPr/>
      <a:lstStyle>
        <a:defPPr marL="227013" indent="-225425" algn="l" rtl="0" fontAlgn="base">
          <a:lnSpc>
            <a:spcPct val="106000"/>
          </a:lnSpc>
          <a:spcBef>
            <a:spcPct val="40000"/>
          </a:spcBef>
          <a:spcAft>
            <a:spcPct val="0"/>
          </a:spcAft>
          <a:buClr>
            <a:srgbClr val="000000"/>
          </a:buClr>
          <a:buFont typeface="Wingdings 2" pitchFamily="18" charset="2"/>
          <a:buChar char="¡"/>
          <a:defRPr sz="1800" dirty="0">
            <a:solidFill>
              <a:srgbClr val="000000"/>
            </a:solidFill>
            <a:latin typeface="Arial" charset="0"/>
            <a:ea typeface="+mn-ea"/>
            <a:cs typeface="Arial" charset="0"/>
          </a:defRPr>
        </a:defPPr>
      </a:lstStyle>
    </a:txDef>
  </a:objectDefaults>
  <a:extraClrSchemeLst>
    <a:extraClrScheme>
      <a:clrScheme name="US Consulting On-screen S WHT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S WHT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S WHT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S WHT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S WHT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S WHT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S WHT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S WHT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S WHT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S Consulting On-screen M WHT_R1.5V_0109">
  <a:themeElements>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On-screen S WHT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lnDef>
    <a:txDef>
      <a:spPr bwMode="auto"/>
      <a:bodyPr/>
      <a:lstStyle>
        <a:defPPr marL="227013" indent="-225425" algn="l" rtl="0" fontAlgn="base">
          <a:lnSpc>
            <a:spcPct val="106000"/>
          </a:lnSpc>
          <a:spcBef>
            <a:spcPct val="40000"/>
          </a:spcBef>
          <a:spcAft>
            <a:spcPct val="0"/>
          </a:spcAft>
          <a:buClr>
            <a:srgbClr val="000000"/>
          </a:buClr>
          <a:buFont typeface="Wingdings 2" pitchFamily="18" charset="2"/>
          <a:buChar char="¡"/>
          <a:defRPr sz="2000" dirty="0">
            <a:solidFill>
              <a:srgbClr val="000000"/>
            </a:solidFill>
            <a:latin typeface="Arial" charset="0"/>
            <a:ea typeface="+mn-ea"/>
            <a:cs typeface="Arial" charset="0"/>
          </a:defRPr>
        </a:defPPr>
      </a:lstStyle>
    </a:txDef>
  </a:objectDefaults>
  <a:extraClrSchemeLst>
    <a:extraClrScheme>
      <a:clrScheme name="US Consulting On-screen S WHT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S WHT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S WHT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S WHT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S WHT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S WHT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S WHT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S WHT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S WHT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S Consulting On-screen M WHT_R1.5V_0109">
  <a:themeElements>
    <a:clrScheme name="Deloitte Brand">
      <a:dk1>
        <a:srgbClr val="002776"/>
      </a:dk1>
      <a:lt1>
        <a:srgbClr val="FFFFFF"/>
      </a:lt1>
      <a:dk2>
        <a:srgbClr val="002776"/>
      </a:dk2>
      <a:lt2>
        <a:srgbClr val="FFFFFF"/>
      </a:lt2>
      <a:accent1>
        <a:srgbClr val="92D400"/>
      </a:accent1>
      <a:accent2>
        <a:srgbClr val="002776"/>
      </a:accent2>
      <a:accent3>
        <a:srgbClr val="00A1DE"/>
      </a:accent3>
      <a:accent4>
        <a:srgbClr val="72C7E7"/>
      </a:accent4>
      <a:accent5>
        <a:srgbClr val="3C8A2E"/>
      </a:accent5>
      <a:accent6>
        <a:srgbClr val="C9DD03"/>
      </a:accent6>
      <a:hlink>
        <a:srgbClr val="002776"/>
      </a:hlink>
      <a:folHlink>
        <a:srgbClr val="00A1DE"/>
      </a:folHlink>
    </a:clrScheme>
    <a:fontScheme name="US Consulting On-screen S WHT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lnDef>
    <a:txDef>
      <a:spPr bwMode="auto"/>
      <a:bodyPr/>
      <a:lstStyle>
        <a:defPPr marL="227013" indent="-225425" algn="l" rtl="0" fontAlgn="base">
          <a:lnSpc>
            <a:spcPct val="106000"/>
          </a:lnSpc>
          <a:spcBef>
            <a:spcPct val="40000"/>
          </a:spcBef>
          <a:spcAft>
            <a:spcPct val="0"/>
          </a:spcAft>
          <a:buClr>
            <a:srgbClr val="000000"/>
          </a:buClr>
          <a:buFont typeface="Wingdings 2" pitchFamily="18" charset="2"/>
          <a:buChar char="¡"/>
          <a:defRPr sz="2000" dirty="0">
            <a:solidFill>
              <a:srgbClr val="000000"/>
            </a:solidFill>
            <a:latin typeface="Arial" charset="0"/>
            <a:ea typeface="+mn-ea"/>
            <a:cs typeface="Arial" charset="0"/>
          </a:defRPr>
        </a:defPPr>
      </a:lstStyle>
    </a:txDef>
  </a:objectDefaults>
  <a:extraClrSchemeLst>
    <a:extraClrScheme>
      <a:clrScheme name="US Consulting On-screen S WHT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S WHT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S WHT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S WHT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S WHT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S WHT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S WHT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S WHT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S WHT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S Consulting On-screen S WHT_R1.5V_1208">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US Consulting On-screen S WHT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lnDef>
    <a:txDef>
      <a:spPr bwMode="auto"/>
      <a:bodyPr/>
      <a:lstStyle>
        <a:defPPr marL="227013" indent="-225425" algn="l" rtl="0" fontAlgn="base">
          <a:lnSpc>
            <a:spcPct val="106000"/>
          </a:lnSpc>
          <a:spcBef>
            <a:spcPct val="40000"/>
          </a:spcBef>
          <a:spcAft>
            <a:spcPct val="0"/>
          </a:spcAft>
          <a:buClr>
            <a:srgbClr val="000000"/>
          </a:buClr>
          <a:buFont typeface="Wingdings 2" pitchFamily="18" charset="2"/>
          <a:buChar char="¡"/>
          <a:defRPr sz="1800" dirty="0">
            <a:solidFill>
              <a:srgbClr val="000000"/>
            </a:solidFill>
            <a:latin typeface="Arial" charset="0"/>
            <a:ea typeface="+mn-ea"/>
            <a:cs typeface="Arial" charset="0"/>
          </a:defRPr>
        </a:defPPr>
      </a:lstStyle>
    </a:txDef>
  </a:objectDefaults>
  <a:extraClrSchemeLst>
    <a:extraClrScheme>
      <a:clrScheme name="US Consulting On-screen S WHT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S WHT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S WHT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S WHT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S WHT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S WHT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S WHT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S WHT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S WHT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8DCC74012A6C48A71EE49F456A3AB6" ma:contentTypeVersion="0" ma:contentTypeDescription="Create a new document." ma:contentTypeScope="" ma:versionID="4a0d463205dcd7e736c3deee628b5ea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4AE66B-C935-465B-9FE9-88273AEAD926}">
  <ds:schemaRefs>
    <ds:schemaRef ds:uri="http://purl.org/dc/dcmitype/"/>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3881CD60-08B4-42AD-8225-9C63AD2B3868}">
  <ds:schemaRefs>
    <ds:schemaRef ds:uri="http://schemas.microsoft.com/sharepoint/v3/contenttype/forms"/>
  </ds:schemaRefs>
</ds:datastoreItem>
</file>

<file path=customXml/itemProps3.xml><?xml version="1.0" encoding="utf-8"?>
<ds:datastoreItem xmlns:ds="http://schemas.openxmlformats.org/officeDocument/2006/customXml" ds:itemID="{393D3A93-5150-4F5E-9983-2916AED173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22454</TotalTime>
  <Words>2672</Words>
  <Application>Microsoft Office PowerPoint</Application>
  <PresentationFormat>On-screen Show (4:3)</PresentationFormat>
  <Paragraphs>223</Paragraphs>
  <Slides>55</Slides>
  <Notes>15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55</vt:i4>
      </vt:variant>
    </vt:vector>
  </HeadingPairs>
  <TitlesOfParts>
    <vt:vector size="66" baseType="lpstr">
      <vt:lpstr>Arial</vt:lpstr>
      <vt:lpstr>Ariel</vt:lpstr>
      <vt:lpstr>Calibri</vt:lpstr>
      <vt:lpstr>Open Sans</vt:lpstr>
      <vt:lpstr>Times New Roman</vt:lpstr>
      <vt:lpstr>Wingdings</vt:lpstr>
      <vt:lpstr>Wingdings 2</vt:lpstr>
      <vt:lpstr>US Consulting On-screen S WHT_R1.5V_1208</vt:lpstr>
      <vt:lpstr>US Consulting On-screen M WHT_R1.5V_0109</vt:lpstr>
      <vt:lpstr>1_US Consulting On-screen M WHT_R1.5V_0109</vt:lpstr>
      <vt:lpstr>1_US Consulting On-screen S WHT_R1.5V_1208</vt:lpstr>
      <vt:lpstr>PowerPoint Presentation</vt:lpstr>
      <vt:lpstr>Today’s Agenda</vt:lpstr>
      <vt:lpstr>Overview of COMPASS</vt:lpstr>
      <vt:lpstr>Employer Self Service (ESS) Access </vt:lpstr>
      <vt:lpstr>ESS Registration &amp; Login </vt:lpstr>
      <vt:lpstr>CPRB’s Employer Self Service User Roles  </vt:lpstr>
      <vt:lpstr>ESS Administrator Functions</vt:lpstr>
      <vt:lpstr>Payroll Schedule </vt:lpstr>
      <vt:lpstr>Demonstration – Manage Payroll Schedule</vt:lpstr>
      <vt:lpstr>Calculating the Payroll Schedule</vt:lpstr>
      <vt:lpstr>Adjusting the Projected Payroll Schedule</vt:lpstr>
      <vt:lpstr>Saving the Payroll Schedule</vt:lpstr>
      <vt:lpstr>Employment Classification &amp; Contribution</vt:lpstr>
      <vt:lpstr>COMPASS Employer Self Service Portal: WVEIS Reporting Employers</vt:lpstr>
      <vt:lpstr>Submit Employer Report</vt:lpstr>
      <vt:lpstr>Submit Employer Report</vt:lpstr>
      <vt:lpstr>Getting Started</vt:lpstr>
      <vt:lpstr>Submission History</vt:lpstr>
      <vt:lpstr>Submission History – Search by Date Range</vt:lpstr>
      <vt:lpstr>Submission History – Search by Report Date</vt:lpstr>
      <vt:lpstr>Submission History – Selecting a Report</vt:lpstr>
      <vt:lpstr>Adjusting Prior to Submitting</vt:lpstr>
      <vt:lpstr>Add New Employee</vt:lpstr>
      <vt:lpstr>Opening a Report – Show Errors Unchecked</vt:lpstr>
      <vt:lpstr>Search within a Report</vt:lpstr>
      <vt:lpstr>Viewing the Error on the Record</vt:lpstr>
      <vt:lpstr>Opening an Employee Record within the Report</vt:lpstr>
      <vt:lpstr>Demographics</vt:lpstr>
      <vt:lpstr>Employment Classifications</vt:lpstr>
      <vt:lpstr>Employment Classifications – Updating or Ending</vt:lpstr>
      <vt:lpstr>Employment Classifications – Updating</vt:lpstr>
      <vt:lpstr>Adding an Employee who is not in the File</vt:lpstr>
      <vt:lpstr>Adding Employee Not in File</vt:lpstr>
      <vt:lpstr>Opening a Report – Show Errors Checked</vt:lpstr>
      <vt:lpstr>Continue to Contributions – Update or Delete</vt:lpstr>
      <vt:lpstr>Contributions Updating – Employment Info</vt:lpstr>
      <vt:lpstr>Contributions Updating – Detail Record Info</vt:lpstr>
      <vt:lpstr>Contributions Updating – Contributions Info</vt:lpstr>
      <vt:lpstr>Return to Submit Details </vt:lpstr>
      <vt:lpstr>Return to Submit Details</vt:lpstr>
      <vt:lpstr>Submitting After Editing or Adding </vt:lpstr>
      <vt:lpstr>Summary After Submitting Details – Top</vt:lpstr>
      <vt:lpstr>Summary After Submitting Details – Middle</vt:lpstr>
      <vt:lpstr>Summary After Submitting Details – Invoices</vt:lpstr>
      <vt:lpstr>Applying Invoices</vt:lpstr>
      <vt:lpstr>After Clicking Save and Proceed to Payment</vt:lpstr>
      <vt:lpstr>Summary</vt:lpstr>
      <vt:lpstr>Employer Certifications</vt:lpstr>
      <vt:lpstr>Employer Certifications</vt:lpstr>
      <vt:lpstr>Types of Certifications</vt:lpstr>
      <vt:lpstr>Certification Example – Retirement</vt:lpstr>
      <vt:lpstr>Certification Example – Retirement</vt:lpstr>
      <vt:lpstr>Resources on www.wvretirement.com</vt:lpstr>
      <vt:lpstr>Resources on www.wvretirement.com</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sentence</dc:title>
  <dc:creator>McNutt, Kristen Marie</dc:creator>
  <cp:lastModifiedBy>Bowgren, Patricia L</cp:lastModifiedBy>
  <cp:revision>1131</cp:revision>
  <cp:lastPrinted>2012-12-10T21:54:58Z</cp:lastPrinted>
  <dcterms:created xsi:type="dcterms:W3CDTF">2011-06-08T00:52:26Z</dcterms:created>
  <dcterms:modified xsi:type="dcterms:W3CDTF">2017-07-19T20:15:53Z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74D7265E-95F6-44B7-90DA-F77786AACF73</vt:lpwstr>
  </property>
  <property fmtid="{D5CDD505-2E9C-101B-9397-08002B2CF9AE}" pid="3" name="ArticulatePath">
    <vt:lpwstr>WVCPRB COMPASS Project  Process Payments_v0.1</vt:lpwstr>
  </property>
  <property fmtid="{D5CDD505-2E9C-101B-9397-08002B2CF9AE}" pid="4" name="ContentTypeId">
    <vt:lpwstr>0x010100EB8DCC74012A6C48A71EE49F456A3AB6</vt:lpwstr>
  </property>
</Properties>
</file>