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22" r:id="rId6"/>
    <p:sldMasterId id="2147483728" r:id="rId7"/>
  </p:sldMasterIdLst>
  <p:notesMasterIdLst>
    <p:notesMasterId r:id="rId43"/>
  </p:notesMasterIdLst>
  <p:handoutMasterIdLst>
    <p:handoutMasterId r:id="rId44"/>
  </p:handoutMasterIdLst>
  <p:sldIdLst>
    <p:sldId id="422" r:id="rId8"/>
    <p:sldId id="386" r:id="rId9"/>
    <p:sldId id="398" r:id="rId10"/>
    <p:sldId id="415" r:id="rId11"/>
    <p:sldId id="416" r:id="rId12"/>
    <p:sldId id="417" r:id="rId13"/>
    <p:sldId id="471" r:id="rId14"/>
    <p:sldId id="409" r:id="rId15"/>
    <p:sldId id="439" r:id="rId16"/>
    <p:sldId id="410" r:id="rId17"/>
    <p:sldId id="412" r:id="rId18"/>
    <p:sldId id="472" r:id="rId19"/>
    <p:sldId id="436" r:id="rId20"/>
    <p:sldId id="437" r:id="rId21"/>
    <p:sldId id="438" r:id="rId22"/>
    <p:sldId id="466" r:id="rId23"/>
    <p:sldId id="465" r:id="rId24"/>
    <p:sldId id="420" r:id="rId25"/>
    <p:sldId id="424" r:id="rId26"/>
    <p:sldId id="423" r:id="rId27"/>
    <p:sldId id="446" r:id="rId28"/>
    <p:sldId id="449" r:id="rId29"/>
    <p:sldId id="468" r:id="rId30"/>
    <p:sldId id="450" r:id="rId31"/>
    <p:sldId id="451" r:id="rId32"/>
    <p:sldId id="463" r:id="rId33"/>
    <p:sldId id="453" r:id="rId34"/>
    <p:sldId id="455" r:id="rId35"/>
    <p:sldId id="456" r:id="rId36"/>
    <p:sldId id="461" r:id="rId37"/>
    <p:sldId id="462" r:id="rId38"/>
    <p:sldId id="457" r:id="rId39"/>
    <p:sldId id="441" r:id="rId40"/>
    <p:sldId id="470" r:id="rId41"/>
    <p:sldId id="387" r:id="rId42"/>
  </p:sldIdLst>
  <p:sldSz cx="9144000" cy="6858000" type="screen4x3"/>
  <p:notesSz cx="6858000" cy="9296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ber, Christopher" initials="CW" lastIdx="1" clrIdx="0"/>
  <p:cmAuthor id="7" name="Vibhakar, Dhwani Narendra" initials="DV" lastIdx="32" clrIdx="7"/>
  <p:cmAuthor id="1" name="Meyers, Brinkley" initials="BM" lastIdx="1" clrIdx="1"/>
  <p:cmAuthor id="8" name="Singh, Hemdeep" initials="HS" lastIdx="5" clrIdx="8"/>
  <p:cmAuthor id="2" name="Surges, Sholom" initials="SS" lastIdx="15" clrIdx="2"/>
  <p:cmAuthor id="9" name="Abraham, Annas" initials="AA" lastIdx="10" clrIdx="9">
    <p:extLst>
      <p:ext uri="{19B8F6BF-5375-455C-9EA6-DF929625EA0E}">
        <p15:presenceInfo xmlns:p15="http://schemas.microsoft.com/office/powerpoint/2012/main" userId="Abraham, Annas" providerId="None"/>
      </p:ext>
    </p:extLst>
  </p:cmAuthor>
  <p:cmAuthor id="3" name="Sagana, Shikha" initials="SS" lastIdx="1" clrIdx="3"/>
  <p:cmAuthor id="10" name="Jeannae Sims" initials="JS" lastIdx="23" clrIdx="10">
    <p:extLst>
      <p:ext uri="{19B8F6BF-5375-455C-9EA6-DF929625EA0E}">
        <p15:presenceInfo xmlns:p15="http://schemas.microsoft.com/office/powerpoint/2012/main" userId="Jeannae Sims" providerId="None"/>
      </p:ext>
    </p:extLst>
  </p:cmAuthor>
  <p:cmAuthor id="4" name="Friedman, Rebecca Ann" initials="RF" lastIdx="1" clrIdx="4"/>
  <p:cmAuthor id="11" name="Kanishka Saha" initials="KS" lastIdx="19" clrIdx="11">
    <p:extLst>
      <p:ext uri="{19B8F6BF-5375-455C-9EA6-DF929625EA0E}">
        <p15:presenceInfo xmlns:p15="http://schemas.microsoft.com/office/powerpoint/2012/main" userId="Kanishka Saha" providerId="None"/>
      </p:ext>
    </p:extLst>
  </p:cmAuthor>
  <p:cmAuthor id="5" name="Nama, Sirish" initials="SN" lastIdx="10" clrIdx="5">
    <p:extLst/>
  </p:cmAuthor>
  <p:cmAuthor id="6" name="Sims, Jeannae" initials="JS" lastIdx="35"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66FFCC"/>
    <a:srgbClr val="CC99FF"/>
    <a:srgbClr val="3C8A2E"/>
    <a:srgbClr val="81BC00"/>
    <a:srgbClr val="765A00"/>
    <a:srgbClr val="BFBFBF"/>
    <a:srgbClr val="000066"/>
    <a:srgbClr val="328A2E"/>
    <a:srgbClr val="0027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62" autoAdjust="0"/>
    <p:restoredTop sz="96256" autoAdjust="0"/>
  </p:normalViewPr>
  <p:slideViewPr>
    <p:cSldViewPr>
      <p:cViewPr varScale="1">
        <p:scale>
          <a:sx n="102" d="100"/>
          <a:sy n="102" d="100"/>
        </p:scale>
        <p:origin x="619" y="77"/>
      </p:cViewPr>
      <p:guideLst>
        <p:guide orient="horz" pos="2160"/>
        <p:guide pos="2880"/>
      </p:guideLst>
    </p:cSldViewPr>
  </p:slideViewPr>
  <p:notesTextViewPr>
    <p:cViewPr>
      <p:scale>
        <a:sx n="3" d="2"/>
        <a:sy n="3" d="2"/>
      </p:scale>
      <p:origin x="0" y="0"/>
    </p:cViewPr>
  </p:notesTextViewPr>
  <p:sorterViewPr>
    <p:cViewPr>
      <p:scale>
        <a:sx n="100" d="100"/>
        <a:sy n="100" d="100"/>
      </p:scale>
      <p:origin x="0" y="-1180"/>
    </p:cViewPr>
  </p:sorterViewPr>
  <p:notesViewPr>
    <p:cSldViewPr>
      <p:cViewPr>
        <p:scale>
          <a:sx n="60" d="100"/>
          <a:sy n="60" d="100"/>
        </p:scale>
        <p:origin x="2428" y="-384"/>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50000"/>
              </a:schemeClr>
            </a:solidFill>
            <a:scene3d>
              <a:camera prst="orthographicFront"/>
              <a:lightRig rig="threePt" dir="t"/>
            </a:scene3d>
            <a:sp3d>
              <a:bevelT w="101600" prst="riblet"/>
            </a:sp3d>
          </c:spPr>
          <c:dPt>
            <c:idx val="0"/>
            <c:bubble3D val="0"/>
            <c:spPr>
              <a:solidFill>
                <a:schemeClr val="bg1">
                  <a:lumMod val="50000"/>
                </a:schemeClr>
              </a:solidFill>
              <a:scene3d>
                <a:camera prst="orthographicFront"/>
                <a:lightRig rig="threePt" dir="t"/>
              </a:scene3d>
            </c:spPr>
            <c:extLst xmlns:c16r2="http://schemas.microsoft.com/office/drawing/2015/06/chart">
              <c:ext xmlns:c16="http://schemas.microsoft.com/office/drawing/2014/chart" uri="{C3380CC4-5D6E-409C-BE32-E72D297353CC}">
                <c16:uniqueId val="{00000001-E6CB-493E-9113-BAA1B98435C4}"/>
              </c:ext>
            </c:extLst>
          </c:dPt>
          <c:dPt>
            <c:idx val="1"/>
            <c:bubble3D val="0"/>
            <c:spPr>
              <a:solidFill>
                <a:schemeClr val="bg1">
                  <a:lumMod val="50000"/>
                </a:schemeClr>
              </a:solidFill>
              <a:scene3d>
                <a:camera prst="orthographicFront"/>
                <a:lightRig rig="threePt" dir="t"/>
              </a:scene3d>
            </c:spPr>
            <c:extLst xmlns:c16r2="http://schemas.microsoft.com/office/drawing/2015/06/chart">
              <c:ext xmlns:c16="http://schemas.microsoft.com/office/drawing/2014/chart" uri="{C3380CC4-5D6E-409C-BE32-E72D297353CC}">
                <c16:uniqueId val="{00000003-E6CB-493E-9113-BAA1B98435C4}"/>
              </c:ext>
            </c:extLst>
          </c:dPt>
          <c:dPt>
            <c:idx val="2"/>
            <c:bubble3D val="0"/>
            <c:spPr>
              <a:solidFill>
                <a:schemeClr val="bg1">
                  <a:lumMod val="50000"/>
                </a:schemeClr>
              </a:solidFill>
              <a:scene3d>
                <a:camera prst="orthographicFront"/>
                <a:lightRig rig="threePt" dir="t"/>
              </a:scene3d>
            </c:spPr>
            <c:extLst xmlns:c16r2="http://schemas.microsoft.com/office/drawing/2015/06/chart">
              <c:ext xmlns:c16="http://schemas.microsoft.com/office/drawing/2014/chart" uri="{C3380CC4-5D6E-409C-BE32-E72D297353CC}">
                <c16:uniqueId val="{00000005-E6CB-493E-9113-BAA1B98435C4}"/>
              </c:ext>
            </c:extLst>
          </c:dPt>
          <c:dPt>
            <c:idx val="3"/>
            <c:bubble3D val="0"/>
            <c:extLst xmlns:c16r2="http://schemas.microsoft.com/office/drawing/2015/06/chart">
              <c:ext xmlns:c16="http://schemas.microsoft.com/office/drawing/2014/chart" uri="{C3380CC4-5D6E-409C-BE32-E72D297353CC}">
                <c16:uniqueId val="{00000006-E6CB-493E-9113-BAA1B98435C4}"/>
              </c:ext>
            </c:extLst>
          </c:dPt>
          <c:cat>
            <c:strRef>
              <c:f>Sheet1!$A$2:$A$4</c:f>
              <c:strCache>
                <c:ptCount val="3"/>
                <c:pt idx="0">
                  <c:v>1st Qtr</c:v>
                </c:pt>
                <c:pt idx="1">
                  <c:v>2nd Qtr</c:v>
                </c:pt>
                <c:pt idx="2">
                  <c:v>3rd Qtr</c:v>
                </c:pt>
              </c:strCache>
            </c:strRef>
          </c:cat>
          <c:val>
            <c:numRef>
              <c:f>Sheet1!$B$2:$B$4</c:f>
              <c:numCache>
                <c:formatCode>0%</c:formatCode>
                <c:ptCount val="3"/>
                <c:pt idx="0">
                  <c:v>0.3</c:v>
                </c:pt>
                <c:pt idx="1">
                  <c:v>0.3</c:v>
                </c:pt>
                <c:pt idx="2">
                  <c:v>0.3</c:v>
                </c:pt>
              </c:numCache>
            </c:numRef>
          </c:val>
          <c:extLst xmlns:c16r2="http://schemas.microsoft.com/office/drawing/2015/06/chart">
            <c:ext xmlns:c16="http://schemas.microsoft.com/office/drawing/2014/chart" uri="{C3380CC4-5D6E-409C-BE32-E72D297353CC}">
              <c16:uniqueId val="{00000007-E6CB-493E-9113-BAA1B98435C4}"/>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5DCDE886-51BE-4C08-B4E6-46E705C213BA}" type="datetimeFigureOut">
              <a:rPr lang="en-US" smtClean="0"/>
              <a:t>3/23/2017</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55A857A7-C670-49FB-B95E-C41FD17EDACD}" type="slidenum">
              <a:rPr lang="en-US" smtClean="0"/>
              <a:t>‹#›</a:t>
            </a:fld>
            <a:endParaRPr lang="en-US" dirty="0"/>
          </a:p>
        </p:txBody>
      </p:sp>
    </p:spTree>
    <p:extLst>
      <p:ext uri="{BB962C8B-B14F-4D97-AF65-F5344CB8AC3E}">
        <p14:creationId xmlns:p14="http://schemas.microsoft.com/office/powerpoint/2010/main" val="196285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32DA4990-30B1-4319-B235-BEA6EB991061}" type="datetimeFigureOut">
              <a:rPr lang="en-US" smtClean="0"/>
              <a:pPr/>
              <a:t>3/23/2017</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8001388-EC2A-452D-993C-514FED4A99DF}" type="slidenum">
              <a:rPr lang="en-US" smtClean="0"/>
              <a:pPr/>
              <a:t>‹#›</a:t>
            </a:fld>
            <a:endParaRPr lang="en-US" dirty="0"/>
          </a:p>
        </p:txBody>
      </p:sp>
    </p:spTree>
    <p:extLst>
      <p:ext uri="{BB962C8B-B14F-4D97-AF65-F5344CB8AC3E}">
        <p14:creationId xmlns:p14="http://schemas.microsoft.com/office/powerpoint/2010/main" val="24393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1</a:t>
            </a:fld>
            <a:endParaRPr lang="en-US" dirty="0"/>
          </a:p>
        </p:txBody>
      </p:sp>
    </p:spTree>
    <p:extLst>
      <p:ext uri="{BB962C8B-B14F-4D97-AF65-F5344CB8AC3E}">
        <p14:creationId xmlns:p14="http://schemas.microsoft.com/office/powerpoint/2010/main" val="370133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a:t>
            </a:r>
            <a:r>
              <a:rPr lang="en-US" sz="1400" b="1" baseline="0" dirty="0"/>
              <a:t>Notes</a:t>
            </a:r>
            <a:r>
              <a:rPr lang="en-US" sz="1400" baseline="0" dirty="0"/>
              <a:t>: </a:t>
            </a:r>
          </a:p>
          <a:p>
            <a:endParaRPr lang="en-US" sz="1400" baseline="0" dirty="0"/>
          </a:p>
          <a:p>
            <a:r>
              <a:rPr lang="en-US" sz="1400" baseline="0" dirty="0"/>
              <a:t>Perform a walk through of the steps mentioned in the different sections of the Employer Self</a:t>
            </a:r>
            <a:r>
              <a:rPr lang="en-US" sz="1400" dirty="0"/>
              <a:t> Service</a:t>
            </a:r>
            <a:r>
              <a:rPr lang="en-US" sz="1400" baseline="0" dirty="0"/>
              <a:t> user guide.</a:t>
            </a:r>
          </a:p>
          <a:p>
            <a:pPr marL="285750" indent="-285750">
              <a:buFont typeface="Arial" panose="020B0604020202020204" pitchFamily="34" charset="0"/>
              <a:buChar char="•"/>
            </a:pPr>
            <a:r>
              <a:rPr lang="en-US" sz="1400" dirty="0"/>
              <a:t>Ensure all participants sitting through this module have the required ESS Administrator rights.</a:t>
            </a:r>
          </a:p>
          <a:p>
            <a:pPr marL="285750" indent="-285750">
              <a:buFont typeface="Arial" panose="020B0604020202020204" pitchFamily="34" charset="0"/>
              <a:buChar char="•"/>
            </a:pPr>
            <a:r>
              <a:rPr lang="en-US" sz="1400" dirty="0"/>
              <a:t>Ensure that contact persons are added via the Maintain Members module in COMPASS, so that they reflect in ESS.</a:t>
            </a:r>
          </a:p>
          <a:p>
            <a:pPr marL="285750" indent="-285750">
              <a:buFont typeface="Arial" panose="020B0604020202020204" pitchFamily="34" charset="0"/>
              <a:buChar char="•"/>
            </a:pPr>
            <a:r>
              <a:rPr lang="en-US" sz="1400" baseline="0" dirty="0"/>
              <a:t>Go ove</a:t>
            </a:r>
            <a:r>
              <a:rPr lang="en-US" sz="1400" dirty="0"/>
              <a:t>r the three key ESS roles like in a quick quiz for participants will need to assign these roles in the Manage Users activity.</a:t>
            </a:r>
            <a:endParaRPr lang="en-US" sz="1400" baseline="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11</a:t>
            </a:fld>
            <a:endParaRPr lang="en-US" dirty="0"/>
          </a:p>
        </p:txBody>
      </p:sp>
    </p:spTree>
    <p:extLst>
      <p:ext uri="{BB962C8B-B14F-4D97-AF65-F5344CB8AC3E}">
        <p14:creationId xmlns:p14="http://schemas.microsoft.com/office/powerpoint/2010/main" val="238618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a:t>
            </a:r>
          </a:p>
          <a:p>
            <a:endParaRPr kumimoji="0" lang="en-US" sz="1400" b="0" i="0" u="none" strike="noStrike" kern="0" cap="none" spc="0" normalizeH="0" baseline="0" noProof="0" dirty="0">
              <a:ln>
                <a:noFill/>
              </a:ln>
              <a:solidFill>
                <a:prstClr val="black"/>
              </a:solidFill>
              <a:effectLst/>
              <a:uLnTx/>
              <a:uFillTx/>
            </a:endParaRPr>
          </a:p>
        </p:txBody>
      </p:sp>
      <p:sp>
        <p:nvSpPr>
          <p:cNvPr id="4" name="Slide Number Placeholder 3"/>
          <p:cNvSpPr>
            <a:spLocks noGrp="1"/>
          </p:cNvSpPr>
          <p:nvPr>
            <p:ph type="sldNum" sz="quarter" idx="10"/>
          </p:nvPr>
        </p:nvSpPr>
        <p:spPr/>
        <p:txBody>
          <a:bodyPr/>
          <a:lstStyle/>
          <a:p>
            <a:fld id="{48001388-EC2A-452D-993C-514FED4A99DF}" type="slidenum">
              <a:rPr lang="en-US" smtClean="0"/>
              <a:pPr/>
              <a:t>16</a:t>
            </a:fld>
            <a:endParaRPr lang="en-US" dirty="0"/>
          </a:p>
        </p:txBody>
      </p:sp>
    </p:spTree>
    <p:extLst>
      <p:ext uri="{BB962C8B-B14F-4D97-AF65-F5344CB8AC3E}">
        <p14:creationId xmlns:p14="http://schemas.microsoft.com/office/powerpoint/2010/main" val="124508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 </a:t>
            </a:r>
          </a:p>
          <a:p>
            <a:r>
              <a:rPr lang="en-US" sz="1400" dirty="0"/>
              <a:t>ESS allows employers to certify employee requests through the self service module instead of filling out and signing paper forms. A certification will only appear when an employee or former employee has initiated a request with WVCPRB for a retirement, refund, disability or a service purchase. </a:t>
            </a:r>
          </a:p>
          <a:p>
            <a:endParaRPr lang="en-US" sz="1400" dirty="0"/>
          </a:p>
          <a:p>
            <a:r>
              <a:rPr lang="en-US" sz="1400" dirty="0"/>
              <a:t>On the Certification screen, only certifications in pending status display. Administrative and employer reporting users can use the Certification screen to approve or reject these certifications.</a:t>
            </a:r>
            <a:endParaRPr lang="en-GB"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18</a:t>
            </a:fld>
            <a:endParaRPr lang="en-US" dirty="0"/>
          </a:p>
        </p:txBody>
      </p:sp>
    </p:spTree>
    <p:extLst>
      <p:ext uri="{BB962C8B-B14F-4D97-AF65-F5344CB8AC3E}">
        <p14:creationId xmlns:p14="http://schemas.microsoft.com/office/powerpoint/2010/main" val="180821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r>
              <a:rPr lang="en-US" dirty="0"/>
              <a:t>:</a:t>
            </a:r>
          </a:p>
          <a:p>
            <a:r>
              <a:rPr lang="en-US" dirty="0"/>
              <a:t>Service Purchase requests are initiated by a service purchase counselor by providing comments and clicking on ‘Return to ESS’ button from COMPASS. These requests appear on ESS and require additional information from the employer to process the service purchase request. Once additional information has been added by the employer, the certification is submitted. Consequently the service purchase request status is updated to ‘Progress’ and workflow process service purchase resumes and is placed in the service purchase queue. Internal WVCPRB users next process the request using COMPASS’s Service Purchase module.</a:t>
            </a:r>
          </a:p>
          <a:p>
            <a:endParaRPr lang="en-US" dirty="0"/>
          </a:p>
          <a:p>
            <a:r>
              <a:rPr lang="en-US" dirty="0"/>
              <a:t>Retirement requests are initiated either by the member using Member Self Service or by the traditional retirement form. Request information will be created upon electronic submission of the retirement application via Member Self Service. If a paper form is received then an internal WVCPRB user will use retirement application form to create Request. On submission of Request. The application must be approved by the employer. Once the employer approves the application, the status of the Term Date (Employment End Date) Verification and Final Salary verification will be updated.</a:t>
            </a:r>
          </a:p>
          <a:p>
            <a:endParaRPr lang="en-US" dirty="0"/>
          </a:p>
          <a:p>
            <a:r>
              <a:rPr lang="en-US" dirty="0"/>
              <a:t>Refund and Disability requests are initiated through Member Profile. These requests appear on ESS and require additional detail from the employer. Once additional details have been added by the employer, the certification is submitted.</a:t>
            </a:r>
          </a:p>
        </p:txBody>
      </p:sp>
      <p:sp>
        <p:nvSpPr>
          <p:cNvPr id="4" name="Slide Number Placeholder 3"/>
          <p:cNvSpPr>
            <a:spLocks noGrp="1"/>
          </p:cNvSpPr>
          <p:nvPr>
            <p:ph type="sldNum" sz="quarter" idx="10"/>
          </p:nvPr>
        </p:nvSpPr>
        <p:spPr/>
        <p:txBody>
          <a:bodyPr/>
          <a:lstStyle/>
          <a:p>
            <a:fld id="{48001388-EC2A-452D-993C-514FED4A99DF}" type="slidenum">
              <a:rPr lang="en-US" smtClean="0"/>
              <a:pPr/>
              <a:t>19</a:t>
            </a:fld>
            <a:endParaRPr lang="en-US" dirty="0"/>
          </a:p>
        </p:txBody>
      </p:sp>
    </p:spTree>
    <p:extLst>
      <p:ext uri="{BB962C8B-B14F-4D97-AF65-F5344CB8AC3E}">
        <p14:creationId xmlns:p14="http://schemas.microsoft.com/office/powerpoint/2010/main" val="2978681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a:t>
            </a:r>
            <a:r>
              <a:rPr lang="en-US" sz="1400" b="1" baseline="0" dirty="0"/>
              <a:t>Notes</a:t>
            </a:r>
            <a:r>
              <a:rPr lang="en-US" sz="1400" baseline="0" dirty="0"/>
              <a:t>: </a:t>
            </a:r>
          </a:p>
          <a:p>
            <a:endParaRPr lang="en-US" sz="1400" baseline="0" dirty="0"/>
          </a:p>
          <a:p>
            <a:r>
              <a:rPr lang="en-US" sz="1400" baseline="0" dirty="0"/>
              <a:t>Perform a walk through of the steps mentioned in the ‘ESS Registration’ section of the Employer Self</a:t>
            </a:r>
            <a:r>
              <a:rPr lang="en-US" sz="1400" dirty="0"/>
              <a:t> Service</a:t>
            </a:r>
            <a:r>
              <a:rPr lang="en-US" sz="1400" baseline="0" dirty="0"/>
              <a:t> user guide.</a:t>
            </a:r>
          </a:p>
          <a:p>
            <a:r>
              <a:rPr lang="en-US" sz="1400" dirty="0"/>
              <a:t>Ensure that all participants are able to access their mailbox to retrieve all the three emails related to their username, password, and PIN.</a:t>
            </a:r>
          </a:p>
          <a:p>
            <a:r>
              <a:rPr lang="en-US" sz="1400" baseline="0" dirty="0"/>
              <a:t>In</a:t>
            </a:r>
            <a:r>
              <a:rPr lang="en-US" sz="1400" dirty="0"/>
              <a:t> case, they cannot in the classroom set up, do let them know to have this registration process completed prior to attending the session. This will also include them selecting their preferred security question.</a:t>
            </a:r>
          </a:p>
          <a:p>
            <a:r>
              <a:rPr lang="en-US" sz="1400" baseline="0" dirty="0"/>
              <a:t>Then</a:t>
            </a:r>
            <a:r>
              <a:rPr lang="en-US" sz="1400" dirty="0"/>
              <a:t>, on this slide, you are only logging into ESS (assuming everybody has already registered for the session).</a:t>
            </a:r>
          </a:p>
          <a:p>
            <a:r>
              <a:rPr lang="en-US" sz="1400" baseline="0" dirty="0"/>
              <a:t>Additionally, while</a:t>
            </a:r>
            <a:r>
              <a:rPr lang="en-US" sz="1400" dirty="0"/>
              <a:t> you are on the log in page (as shown here), you might quickly show them options related to Forgot username, and Forgot password, and how the security question comes in handy then.</a:t>
            </a:r>
            <a:endParaRPr lang="en-US" sz="1400" baseline="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20</a:t>
            </a:fld>
            <a:endParaRPr lang="en-US" dirty="0"/>
          </a:p>
        </p:txBody>
      </p:sp>
    </p:spTree>
    <p:extLst>
      <p:ext uri="{BB962C8B-B14F-4D97-AF65-F5344CB8AC3E}">
        <p14:creationId xmlns:p14="http://schemas.microsoft.com/office/powerpoint/2010/main" val="409297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37AD5CE-AEC5-47C1-A116-80EED3FD7F0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43491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C06C63D8-ACEE-4F31-80A5-85FBD0B271DE}" type="slidenum">
              <a:rPr lang="en-US">
                <a:solidFill>
                  <a:prstClr val="black"/>
                </a:solidFill>
              </a:rPr>
              <a:pPr>
                <a:defRPr/>
              </a:pPr>
              <a:t>35</a:t>
            </a:fld>
            <a:endParaRPr lang="en-US" dirty="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GB" dirty="0"/>
          </a:p>
        </p:txBody>
      </p:sp>
    </p:spTree>
    <p:extLst>
      <p:ext uri="{BB962C8B-B14F-4D97-AF65-F5344CB8AC3E}">
        <p14:creationId xmlns:p14="http://schemas.microsoft.com/office/powerpoint/2010/main" val="23352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2</a:t>
            </a:fld>
            <a:endParaRPr lang="en-US" dirty="0"/>
          </a:p>
        </p:txBody>
      </p:sp>
    </p:spTree>
    <p:extLst>
      <p:ext uri="{BB962C8B-B14F-4D97-AF65-F5344CB8AC3E}">
        <p14:creationId xmlns:p14="http://schemas.microsoft.com/office/powerpoint/2010/main" val="78902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313131"/>
                </a:solidFill>
              </a:rPr>
              <a:t>Facilitator Notes</a:t>
            </a:r>
            <a:r>
              <a:rPr lang="en-US" sz="1400" dirty="0">
                <a:solidFill>
                  <a:srgbClr val="313131"/>
                </a:solidFill>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313131"/>
                </a:solidFill>
              </a:rPr>
              <a:t>The Deloitte Pension Administration Solution (DPAS), also known as COMPASS within WVCPRB, has been customized to provide a fully integrated solution capable of supporting WVCPRB vision of a new pension system. The system is rich in browser-based and web-enabled self service functionality, providing ease of use not only to WVCPRB users, but also to members, retirees, beneficiaries, and employers.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31313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a:t>In the future, “Serving those who serve West Virginia” will be much easier.</a:t>
            </a:r>
            <a:r>
              <a:rPr lang="en-US" sz="1400" b="1" kern="0" dirty="0">
                <a:solidFill>
                  <a:srgbClr val="FFFFFF"/>
                </a:solidFill>
                <a:cs typeface="Arial" charset="0"/>
              </a:rPr>
              <a:t>to the 21</a:t>
            </a:r>
            <a:r>
              <a:rPr lang="en-US" sz="1400" b="1" kern="0" baseline="30000" dirty="0">
                <a:solidFill>
                  <a:srgbClr val="FFFFFF"/>
                </a:solidFill>
                <a:cs typeface="Arial" charset="0"/>
              </a:rPr>
              <a:t>st</a:t>
            </a:r>
            <a:r>
              <a:rPr lang="en-US" sz="1400" b="1" kern="0" dirty="0">
                <a:solidFill>
                  <a:srgbClr val="FFFFFF"/>
                </a:solidFill>
                <a:cs typeface="Arial" charset="0"/>
              </a:rPr>
              <a:t> Ce</a:t>
            </a:r>
            <a:endParaRPr lang="en-US" sz="1400" dirty="0"/>
          </a:p>
        </p:txBody>
      </p:sp>
      <p:sp>
        <p:nvSpPr>
          <p:cNvPr id="4" name="Slide Number Placeholder 3"/>
          <p:cNvSpPr>
            <a:spLocks noGrp="1"/>
          </p:cNvSpPr>
          <p:nvPr>
            <p:ph type="sldNum" sz="quarter" idx="10"/>
          </p:nvPr>
        </p:nvSpPr>
        <p:spPr/>
        <p:txBody>
          <a:bodyPr/>
          <a:lstStyle/>
          <a:p>
            <a:fld id="{9ECCEE15-9980-485E-A194-7E5FA7103D23}"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49677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a:t>
            </a:r>
          </a:p>
          <a:p>
            <a:r>
              <a:rPr lang="en-US" sz="1400" dirty="0"/>
              <a:t>ESS allows employers to submit employment classification and Contribution reports, process invoices using EFT accounts, manage users and perform other administrative tasks, view and verify CPRB IDs and generate key reports.</a:t>
            </a:r>
            <a:endParaRPr lang="en-GB" sz="140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4</a:t>
            </a:fld>
            <a:endParaRPr lang="en-US" dirty="0"/>
          </a:p>
        </p:txBody>
      </p:sp>
    </p:spTree>
    <p:extLst>
      <p:ext uri="{BB962C8B-B14F-4D97-AF65-F5344CB8AC3E}">
        <p14:creationId xmlns:p14="http://schemas.microsoft.com/office/powerpoint/2010/main" val="15274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b="1" dirty="0"/>
              <a:t>Facilitator Notes</a:t>
            </a:r>
            <a:r>
              <a:rPr lang="en-US" sz="1400" dirty="0"/>
              <a:t>:</a:t>
            </a:r>
          </a:p>
          <a:p>
            <a:r>
              <a:rPr lang="en-US" sz="1400" dirty="0"/>
              <a:t>For the first administrative user for each employer, CPRB staff will create a username and the system will then create the necessary login credentials, including a temporary PIN and password. The temporary PIN and password are valid for 72 hours after WVCPRB emails them. Administrative users will receive three emails, one with each piece of information they need to log into ESS – user ID, password, and PIN. When an employer’s ESS administrator logs into ESS for the first time, they are prompted to enter a new password and PIN and select a security question.</a:t>
            </a:r>
          </a:p>
          <a:p>
            <a:r>
              <a:rPr lang="en-US" sz="1400" dirty="0"/>
              <a:t>For other user types too, the CPRB staff creates login credentials, which includes a temporary PIN and password, and emails them to the new user. Similar to the administrative user, when a new user logs in to Self-Service, they are prompted to enter a new password and PIN and select a security question. The temporary PIN and password are valid for 72 hours after the administrative user emails them. </a:t>
            </a:r>
          </a:p>
          <a:p>
            <a:r>
              <a:rPr lang="en-US" sz="1400" dirty="0"/>
              <a:t>Users also have the options to change their password, PIN, and security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ESS Administrative user will have the ability to request access to CPRB’s ESS portal for other staff members of the participating agency. If for some reason the agency’s ESS Administrative user does not have access, then the employer can contact CPRB to restore the ESS Administrative user’s access.  </a:t>
            </a:r>
          </a:p>
          <a:p>
            <a:endParaRPr lang="en-US" sz="1400"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smtClean="0"/>
              <a:pPr>
                <a:defRPr/>
              </a:pPr>
              <a:t>5</a:t>
            </a:fld>
            <a:endParaRPr lang="en-US" dirty="0"/>
          </a:p>
        </p:txBody>
      </p:sp>
    </p:spTree>
    <p:extLst>
      <p:ext uri="{BB962C8B-B14F-4D97-AF65-F5344CB8AC3E}">
        <p14:creationId xmlns:p14="http://schemas.microsoft.com/office/powerpoint/2010/main" val="307866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a:t>
            </a:r>
            <a:r>
              <a:rPr lang="en-US" sz="1400" b="1" baseline="0" dirty="0"/>
              <a:t>Notes</a:t>
            </a:r>
            <a:r>
              <a:rPr lang="en-US" sz="1400" baseline="0" dirty="0"/>
              <a:t>: </a:t>
            </a:r>
          </a:p>
          <a:p>
            <a:endParaRPr lang="en-US" sz="1400" baseline="0" dirty="0"/>
          </a:p>
          <a:p>
            <a:r>
              <a:rPr lang="en-US" sz="1400" baseline="0" dirty="0"/>
              <a:t>Perform a walk through of the steps mentioned in the ‘ESS Registration’ section of the Employer Self</a:t>
            </a:r>
            <a:r>
              <a:rPr lang="en-US" sz="1400" dirty="0"/>
              <a:t> Service</a:t>
            </a:r>
            <a:r>
              <a:rPr lang="en-US" sz="1400" baseline="0" dirty="0"/>
              <a:t> user guide.</a:t>
            </a:r>
          </a:p>
          <a:p>
            <a:r>
              <a:rPr lang="en-US" sz="1400" dirty="0"/>
              <a:t>Ensure that all participants are able to access their mailbox to retrieve all the three emails related to their username, password, and PIN.</a:t>
            </a:r>
          </a:p>
          <a:p>
            <a:r>
              <a:rPr lang="en-US" sz="1400" baseline="0" dirty="0"/>
              <a:t>In</a:t>
            </a:r>
            <a:r>
              <a:rPr lang="en-US" sz="1400" dirty="0"/>
              <a:t> case, they cannot in the classroom set up, do let them know to have this registration process completed prior to attending the session. This will also include them selecting their preferred security question.</a:t>
            </a:r>
          </a:p>
          <a:p>
            <a:r>
              <a:rPr lang="en-US" sz="1400" baseline="0" dirty="0"/>
              <a:t>Then</a:t>
            </a:r>
            <a:r>
              <a:rPr lang="en-US" sz="1400" dirty="0"/>
              <a:t>, on this slide, you are only logging into ESS (assuming everybody has already registered for the session).</a:t>
            </a:r>
          </a:p>
          <a:p>
            <a:r>
              <a:rPr lang="en-US" sz="1400" baseline="0" dirty="0"/>
              <a:t>Additionally, while</a:t>
            </a:r>
            <a:r>
              <a:rPr lang="en-US" sz="1400" dirty="0"/>
              <a:t> you are on the log in page (as shown here), you might quickly show them options related to Forgot username, and Forgot password, and how the security question comes in handy then.</a:t>
            </a:r>
            <a:endParaRPr lang="en-US" sz="1400" baseline="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6</a:t>
            </a:fld>
            <a:endParaRPr lang="en-US" dirty="0"/>
          </a:p>
        </p:txBody>
      </p:sp>
    </p:spTree>
    <p:extLst>
      <p:ext uri="{BB962C8B-B14F-4D97-AF65-F5344CB8AC3E}">
        <p14:creationId xmlns:p14="http://schemas.microsoft.com/office/powerpoint/2010/main" val="297966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a:t>
            </a:r>
          </a:p>
          <a:p>
            <a:r>
              <a:rPr lang="en-US" sz="1400" dirty="0"/>
              <a:t>The Employer Self Service (ESS) web site allows employers to perform payroll reporting functions, user administrative functions and other member reporting functions. They key user administrative functions include: managing office locations, contact persons, and other ESS users.</a:t>
            </a:r>
          </a:p>
          <a:p>
            <a:endParaRPr lang="en-US" sz="1400" dirty="0"/>
          </a:p>
          <a:p>
            <a:endParaRPr lang="en-US" sz="1400" dirty="0"/>
          </a:p>
          <a:p>
            <a:r>
              <a:rPr lang="en-US" sz="1400" kern="0" dirty="0">
                <a:solidFill>
                  <a:prstClr val="black"/>
                </a:solidFill>
              </a:rPr>
              <a:t>The primary role is the </a:t>
            </a:r>
            <a:r>
              <a:rPr lang="en-US" sz="1400" b="1" kern="0" dirty="0">
                <a:solidFill>
                  <a:prstClr val="black"/>
                </a:solidFill>
              </a:rPr>
              <a:t>ESS Administrator</a:t>
            </a:r>
            <a:r>
              <a:rPr lang="en-US" sz="1400" kern="0" dirty="0">
                <a:solidFill>
                  <a:prstClr val="black"/>
                </a:solidFill>
              </a:rPr>
              <a:t>, the ESS Admin can manage office locations, contact person(s) and user accounts for their agency staff members</a:t>
            </a:r>
            <a:endParaRPr lang="en-GB" sz="140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8</a:t>
            </a:fld>
            <a:endParaRPr lang="en-US" dirty="0"/>
          </a:p>
        </p:txBody>
      </p:sp>
    </p:spTree>
    <p:extLst>
      <p:ext uri="{BB962C8B-B14F-4D97-AF65-F5344CB8AC3E}">
        <p14:creationId xmlns:p14="http://schemas.microsoft.com/office/powerpoint/2010/main" val="187902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a:t>Facilitator Notes</a:t>
            </a:r>
            <a:r>
              <a:rPr lang="en-US" sz="1400" dirty="0"/>
              <a:t>:</a:t>
            </a:r>
          </a:p>
          <a:p>
            <a:r>
              <a:rPr lang="en-US" sz="1400" dirty="0"/>
              <a:t>Manage Users functionality allows the employers, who have Admin access to add, remove, and edit ESS user accounts. Only employers with Admin access will see the menu option for Manage Users.</a:t>
            </a:r>
          </a:p>
          <a:p>
            <a:r>
              <a:rPr lang="en-US" sz="1400" dirty="0"/>
              <a:t>Administrators must associate contact information created using the Maintain Contact Person screen with a specific role - Admin, Reporting or Staff. Administrators will also have the ability to reset passwords and PINs and inactivate accounts.</a:t>
            </a:r>
          </a:p>
          <a:p>
            <a:r>
              <a:rPr lang="en-US" sz="1400" dirty="0"/>
              <a:t>Manage Office Locations allows employers to update (delete) their office locations through ESS. Only one Primary Location, Mailing Location and Third Party Location can be added per employer. Multiple office locations can be listed. An office location is then associated with a Contact Person account using the appropriate Contact Person module in ESS.</a:t>
            </a:r>
          </a:p>
          <a:p>
            <a:r>
              <a:rPr lang="en-US" sz="1400" dirty="0"/>
              <a:t>Employers must view or update contact information for one of their employees who serves as a key contact for WVCPRB. Contact persons added via the Maintain Employer module will be displayed to the employers through this module.</a:t>
            </a:r>
          </a:p>
          <a:p>
            <a:r>
              <a:rPr lang="en-US" sz="1400" dirty="0"/>
              <a:t>At least one contact person must be set as a Primary Contact. A unique email address must be assigned to each contact at the employer level. An office location must also be assigned to a contact person.</a:t>
            </a:r>
          </a:p>
          <a:p>
            <a:endParaRPr lang="en-US" sz="1400"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59496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a:t>
            </a:r>
          </a:p>
          <a:p>
            <a:r>
              <a:rPr lang="en-US" sz="1400" dirty="0"/>
              <a:t>A ESS user role is of three types: ESS Administrator, Reporting, and Staff.</a:t>
            </a:r>
          </a:p>
          <a:p>
            <a:r>
              <a:rPr lang="en-US" sz="1400" dirty="0"/>
              <a:t>ESS Administrator – is powerful of all roles because it manage all other roles and assigns them rights.</a:t>
            </a:r>
          </a:p>
          <a:p>
            <a:r>
              <a:rPr lang="en-US" sz="1400" dirty="0"/>
              <a:t>ESS Reporting – is just one level below to ESS Administrator role. The role has access to most options, except Manage Users.</a:t>
            </a:r>
          </a:p>
          <a:p>
            <a:r>
              <a:rPr lang="en-US" sz="1400" dirty="0"/>
              <a:t>ESS Staff – the lowest in the rung of roles. These users can only perform few non-critical functions, such as Death Notice or Contact Persons, etc.</a:t>
            </a:r>
          </a:p>
          <a:p>
            <a:r>
              <a:rPr lang="en-US" sz="1400" dirty="0"/>
              <a:t>DSRS</a:t>
            </a:r>
            <a:r>
              <a:rPr lang="en-US" sz="1400" baseline="0" dirty="0"/>
              <a:t> Fee Reporter: </a:t>
            </a:r>
            <a:r>
              <a:rPr lang="en-US" sz="1200" kern="1200" dirty="0">
                <a:solidFill>
                  <a:schemeClr val="tx1"/>
                </a:solidFill>
                <a:effectLst/>
                <a:latin typeface="+mn-lt"/>
                <a:ea typeface="+mn-ea"/>
                <a:cs typeface="+mn-cs"/>
              </a:rPr>
              <a:t>has access to be able to report DSRS fees only, no other access is given with this role assignment </a:t>
            </a:r>
            <a:endParaRPr lang="en-US" sz="140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10</a:t>
            </a:fld>
            <a:endParaRPr lang="en-US" dirty="0"/>
          </a:p>
        </p:txBody>
      </p:sp>
    </p:spTree>
    <p:extLst>
      <p:ext uri="{BB962C8B-B14F-4D97-AF65-F5344CB8AC3E}">
        <p14:creationId xmlns:p14="http://schemas.microsoft.com/office/powerpoint/2010/main" val="350319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585788" y="776288"/>
            <a:ext cx="7972425" cy="4795837"/>
          </a:xfrm>
          <a:prstGeom prst="rect">
            <a:avLst/>
          </a:prstGeom>
          <a:solidFill>
            <a:schemeClr val="bg1"/>
          </a:solidFill>
          <a:ln w="19050" algn="ctr">
            <a:solidFill>
              <a:schemeClr val="accent1"/>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US" sz="1100" b="1" dirty="0">
              <a:solidFill>
                <a:srgbClr val="000000"/>
              </a:solidFill>
            </a:endParaRPr>
          </a:p>
        </p:txBody>
      </p:sp>
      <p:sp>
        <p:nvSpPr>
          <p:cNvPr id="3700739" name="MSTSHP_03"/>
          <p:cNvSpPr>
            <a:spLocks noGrp="1" noChangeArrowheads="1"/>
          </p:cNvSpPr>
          <p:nvPr>
            <p:ph type="ctrTitle" sz="quarter"/>
          </p:nvPr>
        </p:nvSpPr>
        <p:spPr>
          <a:xfrm>
            <a:off x="892175" y="2695575"/>
            <a:ext cx="6581775" cy="549275"/>
          </a:xfrm>
          <a:ln algn="ctr"/>
        </p:spPr>
        <p:txBody>
          <a:bodyPr/>
          <a:lstStyle>
            <a:lvl1pPr>
              <a:lnSpc>
                <a:spcPts val="4000"/>
              </a:lnSpc>
              <a:spcBef>
                <a:spcPct val="100000"/>
              </a:spcBef>
              <a:buClr>
                <a:schemeClr val="tx2"/>
              </a:buClr>
              <a:buSzPct val="85000"/>
              <a:buFont typeface="Wingdings" pitchFamily="2" charset="2"/>
              <a:buNone/>
              <a:defRPr sz="2800"/>
            </a:lvl1pPr>
          </a:lstStyle>
          <a:p>
            <a:r>
              <a:rPr lang="en-US" dirty="0"/>
              <a:t>Click to edit Master title style</a:t>
            </a:r>
          </a:p>
        </p:txBody>
      </p:sp>
      <p:sp>
        <p:nvSpPr>
          <p:cNvPr id="3700740" name="MSTSHP_04"/>
          <p:cNvSpPr>
            <a:spLocks noGrp="1" noChangeArrowheads="1"/>
          </p:cNvSpPr>
          <p:nvPr>
            <p:ph type="subTitle" sz="quarter" idx="1"/>
          </p:nvPr>
        </p:nvSpPr>
        <p:spPr>
          <a:xfrm>
            <a:off x="892175" y="3516313"/>
            <a:ext cx="6583363" cy="439737"/>
          </a:xfrm>
          <a:ln/>
        </p:spPr>
        <p:txBody>
          <a:bodyPr/>
          <a:lstStyle>
            <a:lvl1pPr>
              <a:lnSpc>
                <a:spcPts val="2800"/>
              </a:lnSpc>
              <a:spcBef>
                <a:spcPct val="15000"/>
              </a:spcBef>
              <a:buClrTx/>
              <a:buNone/>
              <a:defRPr sz="1800" b="1"/>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868680"/>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7" name="Table Placeholder 6"/>
          <p:cNvSpPr>
            <a:spLocks noGrp="1"/>
          </p:cNvSpPr>
          <p:nvPr>
            <p:ph type="tbl" sz="quarter" idx="10"/>
          </p:nvPr>
        </p:nvSpPr>
        <p:spPr>
          <a:xfrm>
            <a:off x="402336" y="2176272"/>
            <a:ext cx="8339328" cy="4050792"/>
          </a:xfrm>
        </p:spPr>
        <p:txBody>
          <a:bodyPr/>
          <a:lstStyle/>
          <a:p>
            <a:pPr lvl="0"/>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evron table">
    <p:spTree>
      <p:nvGrpSpPr>
        <p:cNvPr id="1" name=""/>
        <p:cNvGrpSpPr/>
        <p:nvPr/>
      </p:nvGrpSpPr>
      <p:grpSpPr>
        <a:xfrm>
          <a:off x="0" y="0"/>
          <a:ext cx="0" cy="0"/>
          <a:chOff x="0" y="0"/>
          <a:chExt cx="0" cy="0"/>
        </a:xfrm>
      </p:grpSpPr>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7" name="Table Placeholder 6"/>
          <p:cNvSpPr>
            <a:spLocks noGrp="1"/>
          </p:cNvSpPr>
          <p:nvPr>
            <p:ph type="tbl" sz="quarter" idx="10"/>
          </p:nvPr>
        </p:nvSpPr>
        <p:spPr>
          <a:xfrm>
            <a:off x="402336" y="1747838"/>
            <a:ext cx="8339328" cy="4545012"/>
          </a:xfrm>
        </p:spPr>
        <p:txBody>
          <a:bodyPr/>
          <a:lstStyle/>
          <a:p>
            <a:pPr lvl="0"/>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660904" y="115570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2656840" y="2898648"/>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0"/>
          <p:cNvSpPr>
            <a:spLocks noGrp="1"/>
          </p:cNvSpPr>
          <p:nvPr>
            <p:ph type="body" sz="quarter" idx="15"/>
          </p:nvPr>
        </p:nvSpPr>
        <p:spPr>
          <a:xfrm>
            <a:off x="2656840" y="4645152"/>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jor Points w/par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2656840" y="2185416"/>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0"/>
          <p:cNvSpPr>
            <a:spLocks noGrp="1"/>
          </p:cNvSpPr>
          <p:nvPr>
            <p:ph type="body" sz="quarter" idx="15"/>
          </p:nvPr>
        </p:nvSpPr>
        <p:spPr>
          <a:xfrm>
            <a:off x="2660904" y="393192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points ">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30936"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9" name="Text Placeholder 10"/>
          <p:cNvSpPr>
            <a:spLocks noGrp="1"/>
          </p:cNvSpPr>
          <p:nvPr>
            <p:ph type="body" sz="quarter" idx="17"/>
          </p:nvPr>
        </p:nvSpPr>
        <p:spPr>
          <a:xfrm>
            <a:off x="630936"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0"/>
          <p:cNvSpPr>
            <a:spLocks noGrp="1"/>
          </p:cNvSpPr>
          <p:nvPr>
            <p:ph type="body" sz="quarter" idx="18"/>
          </p:nvPr>
        </p:nvSpPr>
        <p:spPr>
          <a:xfrm>
            <a:off x="630936"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10"/>
          <p:cNvSpPr>
            <a:spLocks noGrp="1"/>
          </p:cNvSpPr>
          <p:nvPr>
            <p:ph type="body" sz="quarter" idx="19"/>
          </p:nvPr>
        </p:nvSpPr>
        <p:spPr>
          <a:xfrm>
            <a:off x="630936"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15" name="Text Placeholder 10"/>
          <p:cNvSpPr>
            <a:spLocks noGrp="1"/>
          </p:cNvSpPr>
          <p:nvPr>
            <p:ph type="body" sz="quarter" idx="21"/>
          </p:nvPr>
        </p:nvSpPr>
        <p:spPr>
          <a:xfrm>
            <a:off x="4965192"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0"/>
          <p:cNvSpPr>
            <a:spLocks noGrp="1"/>
          </p:cNvSpPr>
          <p:nvPr>
            <p:ph type="body" sz="quarter" idx="23"/>
          </p:nvPr>
        </p:nvSpPr>
        <p:spPr>
          <a:xfrm>
            <a:off x="4965192"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0"/>
          <p:cNvSpPr>
            <a:spLocks noGrp="1"/>
          </p:cNvSpPr>
          <p:nvPr>
            <p:ph type="body" sz="quarter" idx="24"/>
          </p:nvPr>
        </p:nvSpPr>
        <p:spPr>
          <a:xfrm>
            <a:off x="4965192"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10"/>
          <p:cNvSpPr>
            <a:spLocks noGrp="1"/>
          </p:cNvSpPr>
          <p:nvPr>
            <p:ph type="body" sz="quarter" idx="25"/>
          </p:nvPr>
        </p:nvSpPr>
        <p:spPr>
          <a:xfrm>
            <a:off x="4965192"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 w/ 2 Chevr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3"/>
          </p:nvPr>
        </p:nvSpPr>
        <p:spPr>
          <a:xfrm>
            <a:off x="393192"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p>
        </p:txBody>
      </p:sp>
      <p:sp>
        <p:nvSpPr>
          <p:cNvPr id="6" name="Text Placeholder 10"/>
          <p:cNvSpPr>
            <a:spLocks noGrp="1"/>
          </p:cNvSpPr>
          <p:nvPr>
            <p:ph type="body" sz="quarter" idx="14"/>
          </p:nvPr>
        </p:nvSpPr>
        <p:spPr>
          <a:xfrm>
            <a:off x="4562856"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chelangelo (top)">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200400"/>
            <a:ext cx="4169664" cy="3090672"/>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6592" y="3200400"/>
            <a:ext cx="4005072" cy="3090672"/>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1434"/>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562856" y="1828800"/>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7" name="Text Placeholder 10"/>
          <p:cNvSpPr>
            <a:spLocks noGrp="1"/>
          </p:cNvSpPr>
          <p:nvPr>
            <p:ph type="body" sz="quarter" idx="16"/>
          </p:nvPr>
        </p:nvSpPr>
        <p:spPr>
          <a:xfrm>
            <a:off x="2478024"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10"/>
          <p:cNvSpPr>
            <a:spLocks noGrp="1"/>
          </p:cNvSpPr>
          <p:nvPr>
            <p:ph type="body" sz="quarter" idx="17"/>
          </p:nvPr>
        </p:nvSpPr>
        <p:spPr>
          <a:xfrm>
            <a:off x="4562856"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0"/>
          <p:cNvSpPr>
            <a:spLocks noGrp="1"/>
          </p:cNvSpPr>
          <p:nvPr>
            <p:ph type="body" sz="quarter" idx="18"/>
          </p:nvPr>
        </p:nvSpPr>
        <p:spPr>
          <a:xfrm>
            <a:off x="6647688"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ln w="28575">
            <a:solidFill>
              <a:srgbClr val="003399"/>
            </a:solidFill>
          </a:ln>
        </p:spPr>
        <p:txBody>
          <a:bodyPr lIns="228600" rIns="228600" anchor="ctr" anchorCtr="1"/>
          <a:lstStyle>
            <a:lvl1pPr algn="ctr">
              <a:spcBef>
                <a:spcPts val="0"/>
              </a:spcBef>
              <a:defRPr sz="2400" b="1"/>
            </a:lvl1pPr>
          </a:lstStyle>
          <a:p>
            <a:pPr lvl="0"/>
            <a:r>
              <a:rPr lang="en-US" dirty="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Text Placeholder 10"/>
          <p:cNvSpPr>
            <a:spLocks noGrp="1"/>
          </p:cNvSpPr>
          <p:nvPr>
            <p:ph type="body" sz="quarter" idx="16"/>
          </p:nvPr>
        </p:nvSpPr>
        <p:spPr>
          <a:xfrm>
            <a:off x="317296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0"/>
          <p:cNvSpPr>
            <a:spLocks noGrp="1"/>
          </p:cNvSpPr>
          <p:nvPr>
            <p:ph type="body" sz="quarter" idx="17"/>
          </p:nvPr>
        </p:nvSpPr>
        <p:spPr>
          <a:xfrm>
            <a:off x="596188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0"/>
          <p:cNvSpPr>
            <a:spLocks noGrp="1"/>
          </p:cNvSpPr>
          <p:nvPr>
            <p:ph type="body" sz="quarter" idx="18"/>
          </p:nvPr>
        </p:nvSpPr>
        <p:spPr>
          <a:xfrm>
            <a:off x="402336"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0"/>
          <p:cNvSpPr>
            <a:spLocks noGrp="1"/>
          </p:cNvSpPr>
          <p:nvPr>
            <p:ph type="body" sz="quarter" idx="19"/>
          </p:nvPr>
        </p:nvSpPr>
        <p:spPr>
          <a:xfrm>
            <a:off x="4727448"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0857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Chart Placeholder 7"/>
          <p:cNvSpPr>
            <a:spLocks noGrp="1"/>
          </p:cNvSpPr>
          <p:nvPr>
            <p:ph type="chart" sz="quarter" idx="15"/>
          </p:nvPr>
        </p:nvSpPr>
        <p:spPr>
          <a:xfrm>
            <a:off x="393192" y="1728216"/>
            <a:ext cx="3968496" cy="3986784"/>
          </a:xfrm>
        </p:spPr>
        <p:txBody>
          <a:bodyPr/>
          <a:lstStyle>
            <a:lvl1pPr>
              <a:buNone/>
              <a:defRPr/>
            </a:lvl1pPr>
          </a:lstStyle>
          <a:p>
            <a:pPr lvl="0"/>
            <a:endParaRPr lang="en-US" noProof="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top)">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00050" y="5056632"/>
            <a:ext cx="8341614" cy="1243584"/>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Chart Placeholder 7"/>
          <p:cNvSpPr>
            <a:spLocks noGrp="1"/>
          </p:cNvSpPr>
          <p:nvPr>
            <p:ph type="chart" sz="quarter" idx="15"/>
          </p:nvPr>
        </p:nvSpPr>
        <p:spPr>
          <a:xfrm>
            <a:off x="438912" y="1197864"/>
            <a:ext cx="8275320" cy="3383280"/>
          </a:xfrm>
        </p:spPr>
        <p:txBody>
          <a:bodyPr/>
          <a:lstStyle>
            <a:lvl1pPr>
              <a:buNone/>
              <a:defRPr/>
            </a:lvl1pPr>
          </a:lstStyle>
          <a:p>
            <a:pPr lvl="0"/>
            <a:endParaRPr lang="en-US" noProof="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5" name="Text Placeholder 4"/>
          <p:cNvSpPr>
            <a:spLocks noGrp="1"/>
          </p:cNvSpPr>
          <p:nvPr>
            <p:ph type="body" sz="quarter" idx="10"/>
          </p:nvPr>
        </p:nvSpPr>
        <p:spPr>
          <a:xfrm>
            <a:off x="400050" y="1155700"/>
            <a:ext cx="8337550" cy="5137150"/>
          </a:xfrm>
        </p:spPr>
        <p:txBody>
          <a:bodyPr/>
          <a:lstStyle/>
          <a:p>
            <a:pPr lvl="0"/>
            <a:r>
              <a:rPr lang="en-US" dirty="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044952"/>
            <a:ext cx="4005072" cy="3246120"/>
          </a:xfrm>
        </p:spPr>
        <p:txBody>
          <a:bodyPr/>
          <a:lstStyle>
            <a:lvl1pPr marL="0" indent="0">
              <a:defRPr sz="2000">
                <a:solidFill>
                  <a:schemeClr val="tx1"/>
                </a:solidFill>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6592" y="3044952"/>
            <a:ext cx="4005072" cy="3246120"/>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lvl1pPr>
              <a:defRPr sz="2400"/>
            </a:lvl1pPr>
          </a:lstStyle>
          <a:p>
            <a:r>
              <a:rPr lang="en-US" dirty="0"/>
              <a:t>Click to edit Master title style</a:t>
            </a:r>
          </a:p>
        </p:txBody>
      </p:sp>
      <p:sp>
        <p:nvSpPr>
          <p:cNvPr id="3" name="Table Placeholder 2"/>
          <p:cNvSpPr>
            <a:spLocks noGrp="1"/>
          </p:cNvSpPr>
          <p:nvPr>
            <p:ph type="tbl" idx="1"/>
          </p:nvPr>
        </p:nvSpPr>
        <p:spPr>
          <a:xfrm>
            <a:off x="400050" y="1154113"/>
            <a:ext cx="8337550" cy="5135562"/>
          </a:xfrm>
        </p:spPr>
        <p:txBody>
          <a:bodyPr/>
          <a:lstStyle/>
          <a:p>
            <a:pPr lvl="0"/>
            <a:r>
              <a:rPr lang="en-US" noProof="0" dirty="0"/>
              <a:t>Click icon to add table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HP_223"/>
          <p:cNvSpPr txBox="1">
            <a:spLocks/>
          </p:cNvSpPr>
          <p:nvPr userDrawn="1"/>
        </p:nvSpPr>
        <p:spPr bwMode="auto">
          <a:xfrm>
            <a:off x="3331066" y="1019224"/>
            <a:ext cx="4005072" cy="1193889"/>
          </a:xfrm>
          <a:prstGeom prst="rect">
            <a:avLst/>
          </a:prstGeom>
        </p:spPr>
        <p:txBody>
          <a:bodyPr/>
          <a:lstStyle/>
          <a:p>
            <a:pPr marL="227013" lvl="1" indent="-225425" fontAlgn="base">
              <a:lnSpc>
                <a:spcPct val="106000"/>
              </a:lnSpc>
              <a:spcBef>
                <a:spcPct val="40000"/>
              </a:spcBef>
              <a:spcAft>
                <a:spcPct val="0"/>
              </a:spcAft>
              <a:buClr>
                <a:srgbClr val="000000"/>
              </a:buClr>
              <a:buFont typeface="Wingdings 2" pitchFamily="18" charset="2"/>
              <a:buChar char="¡"/>
              <a:defRPr/>
            </a:pPr>
            <a:r>
              <a:rPr lang="en-US" dirty="0">
                <a:solidFill>
                  <a:srgbClr val="000000"/>
                </a:solidFill>
                <a:cs typeface="Arial" charset="0"/>
              </a:rPr>
              <a:t>Bullet</a:t>
            </a:r>
          </a:p>
          <a:p>
            <a:pPr marL="342900" indent="-342900" fontAlgn="base">
              <a:lnSpc>
                <a:spcPct val="106000"/>
              </a:lnSpc>
              <a:spcBef>
                <a:spcPct val="40000"/>
              </a:spcBef>
              <a:spcAft>
                <a:spcPct val="0"/>
              </a:spcAft>
              <a:buClr>
                <a:srgbClr val="000000"/>
              </a:buClr>
              <a:buSzPct val="80000"/>
              <a:buFont typeface="Wingdings" pitchFamily="2" charset="2"/>
              <a:buNone/>
              <a:defRPr/>
            </a:pPr>
            <a:endParaRPr lang="en-US" dirty="0">
              <a:solidFill>
                <a:srgbClr val="000000"/>
              </a:solidFill>
              <a:cs typeface="Arial"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5" name="Text Placeholder 4"/>
          <p:cNvSpPr>
            <a:spLocks noGrp="1"/>
          </p:cNvSpPr>
          <p:nvPr>
            <p:ph type="body" sz="quarter" idx="10"/>
          </p:nvPr>
        </p:nvSpPr>
        <p:spPr>
          <a:xfrm>
            <a:off x="400050" y="1155700"/>
            <a:ext cx="8337550" cy="5137150"/>
          </a:xfrm>
        </p:spPr>
        <p:txBody>
          <a:bodyPr/>
          <a:lstStyle>
            <a:lvl1pPr>
              <a:defRPr sz="1800"/>
            </a:lvl1pPr>
          </a:lstStyle>
          <a:p>
            <a:pPr lvl="0"/>
            <a:r>
              <a:rPr lang="en-US" dirty="0"/>
              <a:t>Click to edit Master text styles</a:t>
            </a:r>
          </a:p>
        </p:txBody>
      </p:sp>
    </p:spTree>
    <p:extLst>
      <p:ext uri="{BB962C8B-B14F-4D97-AF65-F5344CB8AC3E}">
        <p14:creationId xmlns:p14="http://schemas.microsoft.com/office/powerpoint/2010/main" val="103873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3000" y="2551176"/>
            <a:ext cx="6858000" cy="1344168"/>
          </a:xfrm>
        </p:spPr>
        <p:txBody>
          <a:bodyPr anchor="ctr"/>
          <a:lstStyle>
            <a:lvl1pPr>
              <a:spcBef>
                <a:spcPts val="200"/>
              </a:spcBef>
              <a:defRPr sz="2400"/>
            </a:lvl1pPr>
          </a:lstStyle>
          <a:p>
            <a:pPr lvl="0"/>
            <a:endParaRPr lang="en-US" dirty="0"/>
          </a:p>
          <a:p>
            <a:pPr lvl="0"/>
            <a:r>
              <a:rPr lang="en-US"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480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585788" y="776288"/>
            <a:ext cx="7972425" cy="4795837"/>
          </a:xfrm>
          <a:prstGeom prst="rect">
            <a:avLst/>
          </a:prstGeom>
          <a:solidFill>
            <a:schemeClr val="bg1"/>
          </a:solidFill>
          <a:ln w="19050" algn="ctr">
            <a:solidFill>
              <a:schemeClr val="accent1"/>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US" sz="1100" b="1" dirty="0">
              <a:solidFill>
                <a:srgbClr val="000000"/>
              </a:solidFill>
              <a:cs typeface="Arial" charset="0"/>
            </a:endParaRPr>
          </a:p>
        </p:txBody>
      </p:sp>
      <p:pic>
        <p:nvPicPr>
          <p:cNvPr id="5" name="Picture 93" descr="LLP logo with big space copy"/>
          <p:cNvPicPr>
            <a:picLocks noChangeAspect="1" noChangeArrowheads="1"/>
          </p:cNvPicPr>
          <p:nvPr userDrawn="1"/>
        </p:nvPicPr>
        <p:blipFill>
          <a:blip r:embed="rId2" cstate="print">
            <a:clrChange>
              <a:clrFrom>
                <a:srgbClr val="FFFFFF"/>
              </a:clrFrom>
              <a:clrTo>
                <a:srgbClr val="FFFFFF">
                  <a:alpha val="0"/>
                </a:srgbClr>
              </a:clrTo>
            </a:clrChange>
          </a:blip>
          <a:srcRect l="983" t="1840" b="59741"/>
          <a:stretch>
            <a:fillRect/>
          </a:stretch>
        </p:blipFill>
        <p:spPr bwMode="gray">
          <a:xfrm>
            <a:off x="895350" y="6026150"/>
            <a:ext cx="1454150" cy="276225"/>
          </a:xfrm>
          <a:prstGeom prst="rect">
            <a:avLst/>
          </a:prstGeom>
          <a:noFill/>
          <a:ln w="9525">
            <a:noFill/>
            <a:miter lim="800000"/>
            <a:headEnd/>
            <a:tailEnd/>
          </a:ln>
        </p:spPr>
      </p:pic>
      <p:sp>
        <p:nvSpPr>
          <p:cNvPr id="3700739" name="MSTSHP_03"/>
          <p:cNvSpPr>
            <a:spLocks noGrp="1" noChangeArrowheads="1"/>
          </p:cNvSpPr>
          <p:nvPr>
            <p:ph type="ctrTitle" sz="quarter"/>
          </p:nvPr>
        </p:nvSpPr>
        <p:spPr>
          <a:xfrm>
            <a:off x="892175" y="2695575"/>
            <a:ext cx="6581775" cy="549275"/>
          </a:xfrm>
          <a:ln algn="ctr"/>
        </p:spPr>
        <p:txBody>
          <a:bodyPr/>
          <a:lstStyle>
            <a:lvl1pPr>
              <a:lnSpc>
                <a:spcPts val="4000"/>
              </a:lnSpc>
              <a:spcBef>
                <a:spcPct val="100000"/>
              </a:spcBef>
              <a:buClr>
                <a:schemeClr val="tx2"/>
              </a:buClr>
              <a:buSzPct val="85000"/>
              <a:buFont typeface="Wingdings" pitchFamily="2" charset="2"/>
              <a:buNone/>
              <a:defRPr sz="2800"/>
            </a:lvl1pPr>
          </a:lstStyle>
          <a:p>
            <a:r>
              <a:rPr lang="en-US"/>
              <a:t>Click to edit Master title style</a:t>
            </a:r>
            <a:endParaRPr lang="en-US" dirty="0"/>
          </a:p>
        </p:txBody>
      </p:sp>
      <p:sp>
        <p:nvSpPr>
          <p:cNvPr id="3700740" name="MSTSHP_04"/>
          <p:cNvSpPr>
            <a:spLocks noGrp="1" noChangeArrowheads="1"/>
          </p:cNvSpPr>
          <p:nvPr>
            <p:ph type="subTitle" sz="quarter" idx="1"/>
          </p:nvPr>
        </p:nvSpPr>
        <p:spPr>
          <a:xfrm>
            <a:off x="892175" y="3516313"/>
            <a:ext cx="6583363" cy="439737"/>
          </a:xfrm>
          <a:ln/>
        </p:spPr>
        <p:txBody>
          <a:bodyPr/>
          <a:lstStyle>
            <a:lvl1pPr>
              <a:lnSpc>
                <a:spcPts val="2800"/>
              </a:lnSpc>
              <a:spcBef>
                <a:spcPct val="15000"/>
              </a:spcBef>
              <a:buClrTx/>
              <a:buNone/>
              <a:defRPr sz="2000" b="1"/>
            </a:lvl1pPr>
          </a:lstStyle>
          <a:p>
            <a:r>
              <a:rPr lang="en-US"/>
              <a:t>Click to edit Master subtitle style</a:t>
            </a:r>
            <a:endParaRPr lang="en-US" dirty="0"/>
          </a:p>
        </p:txBody>
      </p:sp>
    </p:spTree>
    <p:extLst>
      <p:ext uri="{BB962C8B-B14F-4D97-AF65-F5344CB8AC3E}">
        <p14:creationId xmlns:p14="http://schemas.microsoft.com/office/powerpoint/2010/main" val="302000992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cs typeface="Arial" charset="0"/>
            </a:endParaRPr>
          </a:p>
        </p:txBody>
      </p:sp>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lvl1pPr>
              <a:defRPr sz="2000"/>
            </a:lvl1pPr>
          </a:lstStyle>
          <a:p>
            <a:pPr lvl="0"/>
            <a:r>
              <a:rPr lang="en-US"/>
              <a:t>Click to edit Master text styles</a:t>
            </a:r>
          </a:p>
        </p:txBody>
      </p:sp>
      <p:sp>
        <p:nvSpPr>
          <p:cNvPr id="7" name="Text Box 5"/>
          <p:cNvSpPr txBox="1">
            <a:spLocks noChangeArrowheads="1"/>
          </p:cNvSpPr>
          <p:nvPr userDrawn="1"/>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cs typeface="Arial" charset="0"/>
              </a:rPr>
              <a:t>- </a:t>
            </a:r>
            <a:fld id="{E89F17DF-7329-4B49-A4AE-A64E3CE0CA1B}" type="slidenum">
              <a:rPr lang="en-US" sz="1200">
                <a:solidFill>
                  <a:srgbClr val="000000"/>
                </a:solidFill>
                <a:cs typeface="Arial" charset="0"/>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cs typeface="Arial" charset="0"/>
              </a:rPr>
              <a:t> -</a:t>
            </a:r>
          </a:p>
        </p:txBody>
      </p:sp>
      <p:pic>
        <p:nvPicPr>
          <p:cNvPr id="8" name="Picture 50" descr="DEL_COL"/>
          <p:cNvPicPr>
            <a:picLocks noChangeArrowheads="1"/>
          </p:cNvPicPr>
          <p:nvPr userDrawn="1"/>
        </p:nvPicPr>
        <p:blipFill>
          <a:blip r:embed="rId2" cstate="print"/>
          <a:srcRect/>
          <a:stretch>
            <a:fillRect/>
          </a:stretch>
        </p:blipFill>
        <p:spPr bwMode="gray">
          <a:xfrm>
            <a:off x="395288" y="6616700"/>
            <a:ext cx="868362" cy="165100"/>
          </a:xfrm>
          <a:prstGeom prst="rect">
            <a:avLst/>
          </a:prstGeom>
          <a:noFill/>
          <a:ln w="9525">
            <a:noFill/>
            <a:miter lim="800000"/>
            <a:headEnd/>
            <a:tailEnd/>
          </a:ln>
        </p:spPr>
      </p:pic>
    </p:spTree>
    <p:extLst>
      <p:ext uri="{BB962C8B-B14F-4D97-AF65-F5344CB8AC3E}">
        <p14:creationId xmlns:p14="http://schemas.microsoft.com/office/powerpoint/2010/main" val="7929862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ln w="28575">
            <a:solidFill>
              <a:srgbClr val="003399"/>
            </a:solidFill>
          </a:ln>
        </p:spPr>
        <p:txBody>
          <a:bodyPr lIns="228600" rIns="228600" anchor="ctr" anchorCtr="1"/>
          <a:lstStyle>
            <a:lvl1pPr algn="ctr">
              <a:spcBef>
                <a:spcPts val="0"/>
              </a:spcBef>
              <a:defRPr sz="2400" b="1"/>
            </a:lvl1pPr>
          </a:lstStyle>
          <a:p>
            <a:pPr lvl="0"/>
            <a:r>
              <a:rPr lang="en-US"/>
              <a:t>Click to edit Master text styles</a:t>
            </a:r>
          </a:p>
        </p:txBody>
      </p:sp>
    </p:spTree>
    <p:extLst>
      <p:ext uri="{BB962C8B-B14F-4D97-AF65-F5344CB8AC3E}">
        <p14:creationId xmlns:p14="http://schemas.microsoft.com/office/powerpoint/2010/main" val="7067879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3000" y="2551176"/>
            <a:ext cx="6858000" cy="1344168"/>
          </a:xfrm>
        </p:spPr>
        <p:txBody>
          <a:bodyPr anchor="ctr"/>
          <a:lstStyle>
            <a:lvl1pPr>
              <a:spcBef>
                <a:spcPts val="200"/>
              </a:spcBef>
              <a:defRPr sz="24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5281356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228541441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735513" y="2706624"/>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35413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text slide (full page w/2 col. hd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736592" y="2706624"/>
            <a:ext cx="4005072" cy="358444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118569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sic Text - 2 columns">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p:cNvSpPr>
            <a:spLocks noGrp="1"/>
          </p:cNvSpPr>
          <p:nvPr>
            <p:ph type="body" sz="quarter" idx="13"/>
          </p:nvPr>
        </p:nvSpPr>
        <p:spPr>
          <a:xfrm>
            <a:off x="402336" y="1152144"/>
            <a:ext cx="4005072" cy="513892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5708199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chelangelo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9328645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3pPr>
              <a:defRPr sz="16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2" name="Title 1"/>
          <p:cNvSpPr>
            <a:spLocks noGrp="1"/>
          </p:cNvSpPr>
          <p:nvPr>
            <p:ph type="title"/>
          </p:nvPr>
        </p:nvSpPr>
        <p:spPr>
          <a:xfrm>
            <a:off x="400050" y="396875"/>
            <a:ext cx="8337550" cy="365125"/>
          </a:xfrm>
        </p:spPr>
        <p:txBody>
          <a:bodyPr/>
          <a:lstStyle>
            <a:lvl1pPr>
              <a:defRPr sz="2400"/>
            </a:lvl1pPr>
          </a:lstStyle>
          <a:p>
            <a:r>
              <a:rPr lang="en-US" dirty="0"/>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text slide (2 col w/hdrs) x 2">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71638"/>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p:cNvSpPr>
            <a:spLocks noGrp="1"/>
          </p:cNvSpPr>
          <p:nvPr>
            <p:ph type="body" sz="quarter" idx="13"/>
          </p:nvPr>
        </p:nvSpPr>
        <p:spPr>
          <a:xfrm>
            <a:off x="402336" y="1671638"/>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02336" y="411480"/>
            <a:ext cx="8339328" cy="365760"/>
          </a:xfrm>
          <a:prstGeom prst="rect">
            <a:avLst/>
          </a:prstGeom>
        </p:spPr>
        <p:txBody>
          <a:bodyPr/>
          <a:lstStyle>
            <a:lvl1pPr>
              <a:defRPr/>
            </a:lvl1pPr>
          </a:lstStyle>
          <a:p>
            <a:r>
              <a:rPr lang="en-US"/>
              <a:t>Click to edit Master title style</a:t>
            </a:r>
          </a:p>
        </p:txBody>
      </p:sp>
      <p:sp>
        <p:nvSpPr>
          <p:cNvPr id="7" name="Text Placeholder 10"/>
          <p:cNvSpPr>
            <a:spLocks noGrp="1"/>
          </p:cNvSpPr>
          <p:nvPr>
            <p:ph type="body" sz="quarter" idx="15"/>
          </p:nvPr>
        </p:nvSpPr>
        <p:spPr>
          <a:xfrm>
            <a:off x="4736592" y="4241102"/>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p:cNvSpPr>
            <a:spLocks noGrp="1"/>
          </p:cNvSpPr>
          <p:nvPr>
            <p:ph type="body" sz="quarter" idx="16"/>
          </p:nvPr>
        </p:nvSpPr>
        <p:spPr>
          <a:xfrm>
            <a:off x="402336"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58264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70033917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868680"/>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7" name="Table Placeholder 6"/>
          <p:cNvSpPr>
            <a:spLocks noGrp="1"/>
          </p:cNvSpPr>
          <p:nvPr>
            <p:ph type="tbl" sz="quarter" idx="10"/>
          </p:nvPr>
        </p:nvSpPr>
        <p:spPr>
          <a:xfrm>
            <a:off x="402336" y="2176272"/>
            <a:ext cx="8339328" cy="4050792"/>
          </a:xfrm>
        </p:spPr>
        <p:txBody>
          <a:bodyPr/>
          <a:lstStyle/>
          <a:p>
            <a:pPr lvl="0"/>
            <a:r>
              <a:rPr lang="en-US" noProof="0" dirty="0"/>
              <a:t>Click icon to add table</a:t>
            </a:r>
          </a:p>
        </p:txBody>
      </p:sp>
    </p:spTree>
    <p:extLst>
      <p:ext uri="{BB962C8B-B14F-4D97-AF65-F5344CB8AC3E}">
        <p14:creationId xmlns:p14="http://schemas.microsoft.com/office/powerpoint/2010/main" val="15543446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evron table">
    <p:spTree>
      <p:nvGrpSpPr>
        <p:cNvPr id="1" name=""/>
        <p:cNvGrpSpPr/>
        <p:nvPr/>
      </p:nvGrpSpPr>
      <p:grpSpPr>
        <a:xfrm>
          <a:off x="0" y="0"/>
          <a:ext cx="0" cy="0"/>
          <a:chOff x="0" y="0"/>
          <a:chExt cx="0" cy="0"/>
        </a:xfrm>
      </p:grpSpPr>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7" name="Table Placeholder 6"/>
          <p:cNvSpPr>
            <a:spLocks noGrp="1"/>
          </p:cNvSpPr>
          <p:nvPr>
            <p:ph type="tbl" sz="quarter" idx="10"/>
          </p:nvPr>
        </p:nvSpPr>
        <p:spPr>
          <a:xfrm>
            <a:off x="402336" y="1747838"/>
            <a:ext cx="8339328" cy="4545012"/>
          </a:xfrm>
        </p:spPr>
        <p:txBody>
          <a:bodyPr/>
          <a:lstStyle/>
          <a:p>
            <a:pPr lvl="0"/>
            <a:r>
              <a:rPr lang="en-US" noProof="0" dirty="0"/>
              <a:t>Click icon to add table</a:t>
            </a:r>
          </a:p>
        </p:txBody>
      </p:sp>
    </p:spTree>
    <p:extLst>
      <p:ext uri="{BB962C8B-B14F-4D97-AF65-F5344CB8AC3E}">
        <p14:creationId xmlns:p14="http://schemas.microsoft.com/office/powerpoint/2010/main" val="1149060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660904" y="115570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2656840" y="2898648"/>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0"/>
          <p:cNvSpPr>
            <a:spLocks noGrp="1"/>
          </p:cNvSpPr>
          <p:nvPr>
            <p:ph type="body" sz="quarter" idx="15"/>
          </p:nvPr>
        </p:nvSpPr>
        <p:spPr>
          <a:xfrm>
            <a:off x="2656840" y="4645152"/>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146850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jor Points w/par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2656840" y="2185416"/>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0"/>
          <p:cNvSpPr>
            <a:spLocks noGrp="1"/>
          </p:cNvSpPr>
          <p:nvPr>
            <p:ph type="body" sz="quarter" idx="15"/>
          </p:nvPr>
        </p:nvSpPr>
        <p:spPr>
          <a:xfrm>
            <a:off x="2660904" y="393192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43635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umbered points ">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30936" y="1536192"/>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a:lvl1pPr>
          </a:lstStyle>
          <a:p>
            <a:r>
              <a:rPr lang="en-US"/>
              <a:t>Click to edit Master title style</a:t>
            </a:r>
          </a:p>
        </p:txBody>
      </p:sp>
      <p:sp>
        <p:nvSpPr>
          <p:cNvPr id="9" name="Text Placeholder 10"/>
          <p:cNvSpPr>
            <a:spLocks noGrp="1"/>
          </p:cNvSpPr>
          <p:nvPr>
            <p:ph type="body" sz="quarter" idx="17"/>
          </p:nvPr>
        </p:nvSpPr>
        <p:spPr>
          <a:xfrm>
            <a:off x="630936" y="2779776"/>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p:cNvSpPr>
            <a:spLocks noGrp="1"/>
          </p:cNvSpPr>
          <p:nvPr>
            <p:ph type="body" sz="quarter" idx="18"/>
          </p:nvPr>
        </p:nvSpPr>
        <p:spPr>
          <a:xfrm>
            <a:off x="630936" y="4023360"/>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p:cNvSpPr>
            <a:spLocks noGrp="1"/>
          </p:cNvSpPr>
          <p:nvPr>
            <p:ph type="body" sz="quarter" idx="19"/>
          </p:nvPr>
        </p:nvSpPr>
        <p:spPr>
          <a:xfrm>
            <a:off x="630936" y="5266944"/>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0"/>
          <p:cNvSpPr>
            <a:spLocks noGrp="1"/>
          </p:cNvSpPr>
          <p:nvPr>
            <p:ph type="body" sz="quarter" idx="20"/>
          </p:nvPr>
        </p:nvSpPr>
        <p:spPr>
          <a:xfrm>
            <a:off x="4965192" y="1536192"/>
            <a:ext cx="3776472" cy="859536"/>
          </a:xfrm>
        </p:spPr>
        <p:txBody>
          <a:bodyPr/>
          <a:lstStyle>
            <a:lvl1pPr marL="0" indent="0">
              <a:defRPr sz="1800">
                <a:latin typeface="Arial" pitchFamily="34" charset="0"/>
                <a:cs typeface="Arial" pitchFamily="34" charset="0"/>
              </a:defRPr>
            </a:lvl1pPr>
            <a:lvl2pPr>
              <a:buFont typeface="Wingdings" pitchFamily="2" charset="2"/>
              <a:buChar cha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0"/>
          <p:cNvSpPr>
            <a:spLocks noGrp="1"/>
          </p:cNvSpPr>
          <p:nvPr>
            <p:ph type="body" sz="quarter" idx="21"/>
          </p:nvPr>
        </p:nvSpPr>
        <p:spPr>
          <a:xfrm>
            <a:off x="4965192" y="2779776"/>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0"/>
          <p:cNvSpPr>
            <a:spLocks noGrp="1"/>
          </p:cNvSpPr>
          <p:nvPr>
            <p:ph type="body" sz="quarter" idx="22"/>
          </p:nvPr>
        </p:nvSpPr>
        <p:spPr>
          <a:xfrm>
            <a:off x="4965192" y="4023360"/>
            <a:ext cx="3776472" cy="859536"/>
          </a:xfrm>
        </p:spPr>
        <p:txBody>
          <a:bodyPr/>
          <a:lstStyle>
            <a:lvl1pPr marL="0" indent="0">
              <a:defRPr sz="1800">
                <a:latin typeface="Arial" pitchFamily="34" charset="0"/>
                <a:cs typeface="Arial" pitchFamily="34" charset="0"/>
              </a:defRPr>
            </a:lvl1pPr>
            <a:lvl2pPr>
              <a:buFont typeface="Wingdings" pitchFamily="2" charset="2"/>
              <a:buChar cha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0"/>
          <p:cNvSpPr>
            <a:spLocks noGrp="1"/>
          </p:cNvSpPr>
          <p:nvPr>
            <p:ph type="body" sz="quarter" idx="23"/>
          </p:nvPr>
        </p:nvSpPr>
        <p:spPr>
          <a:xfrm>
            <a:off x="4965192" y="5266944"/>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71243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ra w/ 2 Chevr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p:cNvSpPr>
            <a:spLocks noGrp="1"/>
          </p:cNvSpPr>
          <p:nvPr>
            <p:ph type="body" sz="quarter" idx="13"/>
          </p:nvPr>
        </p:nvSpPr>
        <p:spPr>
          <a:xfrm>
            <a:off x="393192"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p>
        </p:txBody>
      </p:sp>
      <p:sp>
        <p:nvSpPr>
          <p:cNvPr id="6" name="Text Placeholder 10"/>
          <p:cNvSpPr>
            <a:spLocks noGrp="1"/>
          </p:cNvSpPr>
          <p:nvPr>
            <p:ph type="body" sz="quarter" idx="14"/>
          </p:nvPr>
        </p:nvSpPr>
        <p:spPr>
          <a:xfrm>
            <a:off x="4562856"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41766996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chelangelo (top)">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200400"/>
            <a:ext cx="4169664" cy="3090672"/>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736592" y="3200400"/>
            <a:ext cx="4005072" cy="3090672"/>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69953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1434"/>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562856" y="1828800"/>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714738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3"/>
          </p:nvPr>
        </p:nvSpPr>
        <p:spPr>
          <a:xfrm>
            <a:off x="402336" y="2185416"/>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5513" y="2187194"/>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7" name="Text Placeholder 10"/>
          <p:cNvSpPr>
            <a:spLocks noGrp="1"/>
          </p:cNvSpPr>
          <p:nvPr>
            <p:ph type="body" sz="quarter" idx="16"/>
          </p:nvPr>
        </p:nvSpPr>
        <p:spPr>
          <a:xfrm>
            <a:off x="2478024"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10"/>
          <p:cNvSpPr>
            <a:spLocks noGrp="1"/>
          </p:cNvSpPr>
          <p:nvPr>
            <p:ph type="body" sz="quarter" idx="17"/>
          </p:nvPr>
        </p:nvSpPr>
        <p:spPr>
          <a:xfrm>
            <a:off x="4562856"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p:cNvSpPr>
            <a:spLocks noGrp="1"/>
          </p:cNvSpPr>
          <p:nvPr>
            <p:ph type="body" sz="quarter" idx="18"/>
          </p:nvPr>
        </p:nvSpPr>
        <p:spPr>
          <a:xfrm>
            <a:off x="6647688"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4519789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8" name="Text Placeholder 10"/>
          <p:cNvSpPr>
            <a:spLocks noGrp="1"/>
          </p:cNvSpPr>
          <p:nvPr>
            <p:ph type="body" sz="quarter" idx="16"/>
          </p:nvPr>
        </p:nvSpPr>
        <p:spPr>
          <a:xfrm>
            <a:off x="317296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10"/>
          <p:cNvSpPr>
            <a:spLocks noGrp="1"/>
          </p:cNvSpPr>
          <p:nvPr>
            <p:ph type="body" sz="quarter" idx="17"/>
          </p:nvPr>
        </p:nvSpPr>
        <p:spPr>
          <a:xfrm>
            <a:off x="596188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p:cNvSpPr>
            <a:spLocks noGrp="1"/>
          </p:cNvSpPr>
          <p:nvPr>
            <p:ph type="body" sz="quarter" idx="18"/>
          </p:nvPr>
        </p:nvSpPr>
        <p:spPr>
          <a:xfrm>
            <a:off x="402336"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9"/>
          </p:nvPr>
        </p:nvSpPr>
        <p:spPr>
          <a:xfrm>
            <a:off x="4727448"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837325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01906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s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0857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8" name="Chart Placeholder 7"/>
          <p:cNvSpPr>
            <a:spLocks noGrp="1"/>
          </p:cNvSpPr>
          <p:nvPr>
            <p:ph type="chart" sz="quarter" idx="15"/>
          </p:nvPr>
        </p:nvSpPr>
        <p:spPr>
          <a:xfrm>
            <a:off x="393192" y="1728216"/>
            <a:ext cx="3968496" cy="3986784"/>
          </a:xfrm>
        </p:spPr>
        <p:txBody>
          <a:bodyPr/>
          <a:lstStyle>
            <a:lvl1pPr>
              <a:buNone/>
              <a:defRPr/>
            </a:lvl1pPr>
          </a:lstStyle>
          <a:p>
            <a:pPr lvl="0"/>
            <a:r>
              <a:rPr lang="en-US" noProof="0" dirty="0"/>
              <a:t>Click icon to add chart</a:t>
            </a:r>
          </a:p>
        </p:txBody>
      </p:sp>
    </p:spTree>
    <p:extLst>
      <p:ext uri="{BB962C8B-B14F-4D97-AF65-F5344CB8AC3E}">
        <p14:creationId xmlns:p14="http://schemas.microsoft.com/office/powerpoint/2010/main" val="318407023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s (top)">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00050" y="5056632"/>
            <a:ext cx="8341614" cy="1243584"/>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8" name="Chart Placeholder 7"/>
          <p:cNvSpPr>
            <a:spLocks noGrp="1"/>
          </p:cNvSpPr>
          <p:nvPr>
            <p:ph type="chart" sz="quarter" idx="15"/>
          </p:nvPr>
        </p:nvSpPr>
        <p:spPr>
          <a:xfrm>
            <a:off x="438912" y="1197864"/>
            <a:ext cx="8275320" cy="3383280"/>
          </a:xfrm>
        </p:spPr>
        <p:txBody>
          <a:bodyPr/>
          <a:lstStyle>
            <a:lvl1pPr>
              <a:buNone/>
              <a:defRPr/>
            </a:lvl1pPr>
          </a:lstStyle>
          <a:p>
            <a:pPr lvl="0"/>
            <a:r>
              <a:rPr lang="en-US" noProof="0" dirty="0"/>
              <a:t>Click icon to add chart</a:t>
            </a:r>
          </a:p>
        </p:txBody>
      </p:sp>
    </p:spTree>
    <p:extLst>
      <p:ext uri="{BB962C8B-B14F-4D97-AF65-F5344CB8AC3E}">
        <p14:creationId xmlns:p14="http://schemas.microsoft.com/office/powerpoint/2010/main" val="34835844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p>
            <a:pPr lvl="0"/>
            <a:r>
              <a:rPr lang="en-US"/>
              <a:t>Click to edit Master text styles</a:t>
            </a:r>
          </a:p>
        </p:txBody>
      </p:sp>
    </p:spTree>
    <p:extLst>
      <p:ext uri="{BB962C8B-B14F-4D97-AF65-F5344CB8AC3E}">
        <p14:creationId xmlns:p14="http://schemas.microsoft.com/office/powerpoint/2010/main" val="33597860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044952"/>
            <a:ext cx="4005072" cy="3246120"/>
          </a:xfrm>
        </p:spPr>
        <p:txBody>
          <a:bodyPr/>
          <a:lstStyle>
            <a:lvl1pPr marL="0" indent="0">
              <a:defRPr sz="2000">
                <a:solidFill>
                  <a:schemeClr val="tx1"/>
                </a:solidFill>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736592" y="3044952"/>
            <a:ext cx="4005072" cy="3246120"/>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63929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95952177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lvl1pPr>
              <a:defRPr sz="2400"/>
            </a:lvl1pPr>
          </a:lstStyle>
          <a:p>
            <a:r>
              <a:rPr lang="en-US"/>
              <a:t>Click to edit Master title style</a:t>
            </a:r>
            <a:endParaRPr lang="en-US" dirty="0"/>
          </a:p>
        </p:txBody>
      </p:sp>
      <p:sp>
        <p:nvSpPr>
          <p:cNvPr id="3" name="Table Placeholder 2"/>
          <p:cNvSpPr>
            <a:spLocks noGrp="1"/>
          </p:cNvSpPr>
          <p:nvPr>
            <p:ph type="tbl" idx="1"/>
          </p:nvPr>
        </p:nvSpPr>
        <p:spPr>
          <a:xfrm>
            <a:off x="400050" y="1154113"/>
            <a:ext cx="8337550" cy="5135562"/>
          </a:xfrm>
        </p:spPr>
        <p:txBody>
          <a:bodyPr/>
          <a:lstStyle/>
          <a:p>
            <a:pPr lvl="0"/>
            <a:r>
              <a:rPr lang="en-US" noProof="0" dirty="0"/>
              <a:t>Click icon to add table</a:t>
            </a:r>
          </a:p>
        </p:txBody>
      </p:sp>
    </p:spTree>
    <p:extLst>
      <p:ext uri="{BB962C8B-B14F-4D97-AF65-F5344CB8AC3E}">
        <p14:creationId xmlns:p14="http://schemas.microsoft.com/office/powerpoint/2010/main" val="16221039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HP_223"/>
          <p:cNvSpPr txBox="1">
            <a:spLocks/>
          </p:cNvSpPr>
          <p:nvPr userDrawn="1"/>
        </p:nvSpPr>
        <p:spPr bwMode="auto">
          <a:xfrm>
            <a:off x="3330575" y="1019175"/>
            <a:ext cx="4005263" cy="1193800"/>
          </a:xfrm>
          <a:prstGeom prst="rect">
            <a:avLst/>
          </a:prstGeom>
        </p:spPr>
        <p:txBody>
          <a:bodyPr/>
          <a:lstStyle/>
          <a:p>
            <a:pPr marL="227013" lvl="1" indent="-225425" fontAlgn="base">
              <a:lnSpc>
                <a:spcPct val="106000"/>
              </a:lnSpc>
              <a:spcBef>
                <a:spcPct val="40000"/>
              </a:spcBef>
              <a:spcAft>
                <a:spcPct val="0"/>
              </a:spcAft>
              <a:buClr>
                <a:srgbClr val="000000"/>
              </a:buClr>
              <a:buFont typeface="Wingdings 2" pitchFamily="18" charset="2"/>
              <a:buChar char="¡"/>
              <a:defRPr/>
            </a:pPr>
            <a:r>
              <a:rPr lang="en-US" sz="2000" dirty="0">
                <a:solidFill>
                  <a:srgbClr val="000000"/>
                </a:solidFill>
                <a:cs typeface="Arial" charset="0"/>
              </a:rPr>
              <a:t>Bullet</a:t>
            </a:r>
          </a:p>
          <a:p>
            <a:pPr marL="342900" indent="-342900" fontAlgn="base">
              <a:lnSpc>
                <a:spcPct val="106000"/>
              </a:lnSpc>
              <a:spcBef>
                <a:spcPct val="40000"/>
              </a:spcBef>
              <a:spcAft>
                <a:spcPct val="0"/>
              </a:spcAft>
              <a:buClr>
                <a:srgbClr val="000000"/>
              </a:buClr>
              <a:buSzPct val="80000"/>
              <a:buFont typeface="Wingdings" pitchFamily="2" charset="2"/>
              <a:buNone/>
              <a:defRPr/>
            </a:pPr>
            <a:endParaRPr lang="en-US" sz="2000" dirty="0">
              <a:solidFill>
                <a:srgbClr val="000000"/>
              </a:solidFill>
              <a:cs typeface="Arial" charset="0"/>
            </a:endParaRPr>
          </a:p>
        </p:txBody>
      </p:sp>
    </p:spTree>
    <p:extLst>
      <p:ext uri="{BB962C8B-B14F-4D97-AF65-F5344CB8AC3E}">
        <p14:creationId xmlns:p14="http://schemas.microsoft.com/office/powerpoint/2010/main" val="25632021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text slide (full page w/2 col. hd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6592" y="2706624"/>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5901" y="1485901"/>
            <a:ext cx="4289425" cy="2480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7726" y="1485901"/>
            <a:ext cx="4291013" cy="2480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3814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2776"/>
              </a:solidFill>
              <a:cs typeface="Arial" charset="0"/>
            </a:endParaRPr>
          </a:p>
        </p:txBody>
      </p:sp>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lvl1pPr>
              <a:defRPr sz="2000"/>
            </a:lvl1pPr>
          </a:lstStyle>
          <a:p>
            <a:pPr lvl="0"/>
            <a:r>
              <a:rPr lang="en-US"/>
              <a:t>Click to edit Master text styles</a:t>
            </a:r>
          </a:p>
        </p:txBody>
      </p:sp>
      <p:sp>
        <p:nvSpPr>
          <p:cNvPr id="7" name="Text Box 5"/>
          <p:cNvSpPr txBox="1">
            <a:spLocks noChangeArrowheads="1"/>
          </p:cNvSpPr>
          <p:nvPr userDrawn="1"/>
        </p:nvSpPr>
        <p:spPr bwMode="invGray">
          <a:xfrm>
            <a:off x="4517489" y="6707431"/>
            <a:ext cx="110608" cy="10611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2776"/>
              </a:buClr>
              <a:buSzPct val="65000"/>
              <a:buFont typeface="Wingdings" pitchFamily="2" charset="2"/>
              <a:buNone/>
              <a:defRPr/>
            </a:pPr>
            <a:fld id="{E89F17DF-7329-4B49-A4AE-A64E3CE0CA1B}" type="slidenum">
              <a:rPr lang="en-US" sz="700" smtClean="0">
                <a:solidFill>
                  <a:srgbClr val="002776"/>
                </a:solidFill>
                <a:cs typeface="Arial" charset="0"/>
              </a:rPr>
              <a:pPr algn="ctr" eaLnBrk="0" fontAlgn="base" hangingPunct="0">
                <a:lnSpc>
                  <a:spcPct val="106000"/>
                </a:lnSpc>
                <a:spcBef>
                  <a:spcPct val="0"/>
                </a:spcBef>
                <a:spcAft>
                  <a:spcPct val="0"/>
                </a:spcAft>
                <a:buClr>
                  <a:srgbClr val="002776"/>
                </a:buClr>
                <a:buSzPct val="65000"/>
                <a:buFont typeface="Wingdings" pitchFamily="2" charset="2"/>
                <a:buNone/>
                <a:defRPr/>
              </a:pPr>
              <a:t>‹#›</a:t>
            </a:fld>
            <a:endParaRPr lang="en-US" sz="1200" dirty="0">
              <a:solidFill>
                <a:srgbClr val="002776"/>
              </a:solidFill>
              <a:cs typeface="Arial" charset="0"/>
            </a:endParaRPr>
          </a:p>
        </p:txBody>
      </p:sp>
      <p:pic>
        <p:nvPicPr>
          <p:cNvPr id="6" name="Picture 5" descr="DEL_PRI_RGB"/>
          <p:cNvPicPr>
            <a:picLocks noChangeArrowheads="1"/>
          </p:cNvPicPr>
          <p:nvPr userDrawn="1"/>
        </p:nvPicPr>
        <p:blipFill>
          <a:blip r:embed="rId2" cstate="print"/>
          <a:srcRect l="7785" t="27351" r="9871" b="25598"/>
          <a:stretch>
            <a:fillRect/>
          </a:stretch>
        </p:blipFill>
        <p:spPr bwMode="auto">
          <a:xfrm>
            <a:off x="287149" y="6529961"/>
            <a:ext cx="1084451" cy="239271"/>
          </a:xfrm>
          <a:prstGeom prst="rect">
            <a:avLst/>
          </a:prstGeom>
          <a:noFill/>
          <a:ln w="9525">
            <a:noFill/>
            <a:miter lim="800000"/>
            <a:headEnd/>
            <a:tailEnd/>
          </a:ln>
        </p:spPr>
      </p:pic>
    </p:spTree>
    <p:extLst>
      <p:ext uri="{BB962C8B-B14F-4D97-AF65-F5344CB8AC3E}">
        <p14:creationId xmlns:p14="http://schemas.microsoft.com/office/powerpoint/2010/main" val="2136067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notes">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2776"/>
              </a:solidFill>
              <a:cs typeface="Arial" charset="0"/>
            </a:endParaRPr>
          </a:p>
        </p:txBody>
      </p:sp>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5" name="Text Placeholder 4"/>
          <p:cNvSpPr>
            <a:spLocks noGrp="1"/>
          </p:cNvSpPr>
          <p:nvPr>
            <p:ph type="body" sz="quarter" idx="10"/>
          </p:nvPr>
        </p:nvSpPr>
        <p:spPr>
          <a:xfrm>
            <a:off x="400050" y="964306"/>
            <a:ext cx="8337550" cy="364763"/>
          </a:xfrm>
        </p:spPr>
        <p:txBody>
          <a:bodyPr/>
          <a:lstStyle>
            <a:lvl1pPr>
              <a:defRPr sz="2000"/>
            </a:lvl1pPr>
          </a:lstStyle>
          <a:p>
            <a:pPr lvl="0"/>
            <a:r>
              <a:rPr lang="en-US" dirty="0"/>
              <a:t>Click to edit Master text styles</a:t>
            </a:r>
          </a:p>
        </p:txBody>
      </p:sp>
      <p:sp>
        <p:nvSpPr>
          <p:cNvPr id="7" name="Text Box 5"/>
          <p:cNvSpPr txBox="1">
            <a:spLocks noChangeArrowheads="1"/>
          </p:cNvSpPr>
          <p:nvPr userDrawn="1"/>
        </p:nvSpPr>
        <p:spPr bwMode="invGray">
          <a:xfrm>
            <a:off x="4517489" y="6707431"/>
            <a:ext cx="110608" cy="10611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2776"/>
              </a:buClr>
              <a:buSzPct val="65000"/>
              <a:buFont typeface="Wingdings" pitchFamily="2" charset="2"/>
              <a:buNone/>
              <a:defRPr/>
            </a:pPr>
            <a:fld id="{E89F17DF-7329-4B49-A4AE-A64E3CE0CA1B}" type="slidenum">
              <a:rPr lang="en-US" sz="700" smtClean="0">
                <a:solidFill>
                  <a:srgbClr val="002776"/>
                </a:solidFill>
                <a:cs typeface="Arial" charset="0"/>
              </a:rPr>
              <a:pPr algn="ctr" eaLnBrk="0" fontAlgn="base" hangingPunct="0">
                <a:lnSpc>
                  <a:spcPct val="106000"/>
                </a:lnSpc>
                <a:spcBef>
                  <a:spcPct val="0"/>
                </a:spcBef>
                <a:spcAft>
                  <a:spcPct val="0"/>
                </a:spcAft>
                <a:buClr>
                  <a:srgbClr val="002776"/>
                </a:buClr>
                <a:buSzPct val="65000"/>
                <a:buFont typeface="Wingdings" pitchFamily="2" charset="2"/>
                <a:buNone/>
                <a:defRPr/>
              </a:pPr>
              <a:t>‹#›</a:t>
            </a:fld>
            <a:endParaRPr lang="en-US" sz="700" dirty="0">
              <a:solidFill>
                <a:srgbClr val="002776"/>
              </a:solidFill>
              <a:cs typeface="Arial" charset="0"/>
            </a:endParaRPr>
          </a:p>
        </p:txBody>
      </p:sp>
      <p:cxnSp>
        <p:nvCxnSpPr>
          <p:cNvPr id="9" name="Straight Connector 8"/>
          <p:cNvCxnSpPr/>
          <p:nvPr userDrawn="1"/>
        </p:nvCxnSpPr>
        <p:spPr bwMode="auto">
          <a:xfrm>
            <a:off x="400050" y="2356878"/>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0" name="Straight Connector 9"/>
          <p:cNvCxnSpPr/>
          <p:nvPr userDrawn="1"/>
        </p:nvCxnSpPr>
        <p:spPr bwMode="auto">
          <a:xfrm>
            <a:off x="400050" y="2853064"/>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1" name="Straight Connector 10"/>
          <p:cNvCxnSpPr/>
          <p:nvPr userDrawn="1"/>
        </p:nvCxnSpPr>
        <p:spPr bwMode="auto">
          <a:xfrm>
            <a:off x="400050" y="3349250"/>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2" name="Straight Connector 11"/>
          <p:cNvCxnSpPr/>
          <p:nvPr userDrawn="1"/>
        </p:nvCxnSpPr>
        <p:spPr bwMode="auto">
          <a:xfrm>
            <a:off x="400050" y="3845436"/>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3" name="Straight Connector 12"/>
          <p:cNvCxnSpPr/>
          <p:nvPr userDrawn="1"/>
        </p:nvCxnSpPr>
        <p:spPr bwMode="auto">
          <a:xfrm>
            <a:off x="400050" y="4341622"/>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4" name="Straight Connector 13"/>
          <p:cNvCxnSpPr/>
          <p:nvPr userDrawn="1"/>
        </p:nvCxnSpPr>
        <p:spPr bwMode="auto">
          <a:xfrm>
            <a:off x="400050" y="4837808"/>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5" name="Straight Connector 14"/>
          <p:cNvCxnSpPr/>
          <p:nvPr userDrawn="1"/>
        </p:nvCxnSpPr>
        <p:spPr bwMode="auto">
          <a:xfrm>
            <a:off x="400050" y="5333994"/>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6" name="Straight Connector 15"/>
          <p:cNvCxnSpPr/>
          <p:nvPr userDrawn="1"/>
        </p:nvCxnSpPr>
        <p:spPr bwMode="auto">
          <a:xfrm>
            <a:off x="400050" y="5830180"/>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7" name="Straight Connector 16"/>
          <p:cNvCxnSpPr/>
          <p:nvPr userDrawn="1"/>
        </p:nvCxnSpPr>
        <p:spPr bwMode="auto">
          <a:xfrm>
            <a:off x="400050" y="6326366"/>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sp>
        <p:nvSpPr>
          <p:cNvPr id="19" name="TextBox 18"/>
          <p:cNvSpPr txBox="1"/>
          <p:nvPr userDrawn="1"/>
        </p:nvSpPr>
        <p:spPr bwMode="auto">
          <a:xfrm>
            <a:off x="400050" y="1639220"/>
            <a:ext cx="8330184" cy="260969"/>
          </a:xfrm>
          <a:prstGeom prst="rect">
            <a:avLst/>
          </a:prstGeom>
        </p:spPr>
        <p:txBody>
          <a:bodyPr wrap="square" lIns="0" tIns="0" rIns="0" bIns="0" rtlCol="0">
            <a:spAutoFit/>
          </a:bodyPr>
          <a:lstStyle/>
          <a:p>
            <a:pPr marL="227013" indent="-225425" fontAlgn="base">
              <a:lnSpc>
                <a:spcPct val="106000"/>
              </a:lnSpc>
              <a:spcBef>
                <a:spcPct val="40000"/>
              </a:spcBef>
              <a:spcAft>
                <a:spcPct val="0"/>
              </a:spcAft>
              <a:buClr>
                <a:srgbClr val="000000"/>
              </a:buClr>
              <a:buFont typeface="Wingdings 2" pitchFamily="18" charset="2"/>
              <a:buNone/>
            </a:pPr>
            <a:r>
              <a:rPr lang="en-US" sz="1600" dirty="0">
                <a:solidFill>
                  <a:srgbClr val="002776"/>
                </a:solidFill>
                <a:cs typeface="Arial" charset="0"/>
              </a:rPr>
              <a:t>Notes:</a:t>
            </a:r>
          </a:p>
        </p:txBody>
      </p:sp>
      <p:pic>
        <p:nvPicPr>
          <p:cNvPr id="18" name="Picture 17" descr="DEL_PRI_RGB"/>
          <p:cNvPicPr>
            <a:picLocks noChangeArrowheads="1"/>
          </p:cNvPicPr>
          <p:nvPr userDrawn="1"/>
        </p:nvPicPr>
        <p:blipFill>
          <a:blip r:embed="rId2" cstate="print"/>
          <a:srcRect l="7785" t="27351" r="9871" b="25598"/>
          <a:stretch>
            <a:fillRect/>
          </a:stretch>
        </p:blipFill>
        <p:spPr bwMode="auto">
          <a:xfrm>
            <a:off x="287149" y="6529961"/>
            <a:ext cx="1084451" cy="239271"/>
          </a:xfrm>
          <a:prstGeom prst="rect">
            <a:avLst/>
          </a:prstGeom>
          <a:noFill/>
          <a:ln w="9525">
            <a:noFill/>
            <a:miter lim="800000"/>
            <a:headEnd/>
            <a:tailEnd/>
          </a:ln>
        </p:spPr>
      </p:pic>
    </p:spTree>
    <p:extLst>
      <p:ext uri="{BB962C8B-B14F-4D97-AF65-F5344CB8AC3E}">
        <p14:creationId xmlns:p14="http://schemas.microsoft.com/office/powerpoint/2010/main" val="1303239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2pPr>
              <a:buFont typeface="Arial" pitchFamily="34" charset="0"/>
              <a:buChar char="•"/>
              <a:defRPr/>
            </a:lvl2pPr>
            <a:lvl3pPr>
              <a:defRPr sz="18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sz="2400"/>
            </a:lvl1pPr>
          </a:lstStyle>
          <a:p>
            <a:r>
              <a:rPr lang="en-US" dirty="0"/>
              <a:t>Click to edit Master title style</a:t>
            </a:r>
          </a:p>
        </p:txBody>
      </p:sp>
      <p:pic>
        <p:nvPicPr>
          <p:cNvPr id="4" name="Picture 3" descr="DEL_PRI_RGB"/>
          <p:cNvPicPr>
            <a:picLocks noChangeArrowheads="1"/>
          </p:cNvPicPr>
          <p:nvPr userDrawn="1"/>
        </p:nvPicPr>
        <p:blipFill>
          <a:blip r:embed="rId2" cstate="print"/>
          <a:srcRect l="7785" t="27351" r="9871" b="25598"/>
          <a:stretch>
            <a:fillRect/>
          </a:stretch>
        </p:blipFill>
        <p:spPr bwMode="auto">
          <a:xfrm>
            <a:off x="287149" y="6529961"/>
            <a:ext cx="1084451" cy="239271"/>
          </a:xfrm>
          <a:prstGeom prst="rect">
            <a:avLst/>
          </a:prstGeom>
          <a:noFill/>
          <a:ln w="9525">
            <a:noFill/>
            <a:miter lim="800000"/>
            <a:headEnd/>
            <a:tailEnd/>
          </a:ln>
        </p:spPr>
      </p:pic>
    </p:spTree>
    <p:extLst>
      <p:ext uri="{BB962C8B-B14F-4D97-AF65-F5344CB8AC3E}">
        <p14:creationId xmlns:p14="http://schemas.microsoft.com/office/powerpoint/2010/main" val="98512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2" descr="X:\_CA_CalSTRS PAS Demo_071510\Graphics\Images\86488331.jpg"/>
          <p:cNvPicPr>
            <a:picLocks noChangeAspect="1" noChangeArrowheads="1"/>
          </p:cNvPicPr>
          <p:nvPr userDrawn="1"/>
        </p:nvPicPr>
        <p:blipFill>
          <a:blip r:embed="rId2" cstate="print"/>
          <a:srcRect l="21945" r="19053" b="33593"/>
          <a:stretch>
            <a:fillRect/>
          </a:stretch>
        </p:blipFill>
        <p:spPr bwMode="auto">
          <a:xfrm>
            <a:off x="-1" y="0"/>
            <a:ext cx="9144001" cy="6858000"/>
          </a:xfrm>
          <a:prstGeom prst="rect">
            <a:avLst/>
          </a:prstGeom>
          <a:noFill/>
        </p:spPr>
      </p:pic>
      <p:sp>
        <p:nvSpPr>
          <p:cNvPr id="11" name="Title 10"/>
          <p:cNvSpPr>
            <a:spLocks noGrp="1"/>
          </p:cNvSpPr>
          <p:nvPr>
            <p:ph type="title"/>
          </p:nvPr>
        </p:nvSpPr>
        <p:spPr>
          <a:xfrm>
            <a:off x="400050" y="5887132"/>
            <a:ext cx="8337550" cy="790116"/>
          </a:xfrm>
        </p:spPr>
        <p:txBody>
          <a:bodyPr anchor="ctr"/>
          <a:lstStyle>
            <a:lvl1pPr algn="ctr">
              <a:defRPr sz="4800" b="0">
                <a:effectLst>
                  <a:outerShdw blurRad="50800" dist="38100" dir="2700000" algn="tl" rotWithShape="0">
                    <a:prstClr val="black">
                      <a:alpha val="40000"/>
                    </a:prstClr>
                  </a:outerShdw>
                </a:effectLst>
                <a:latin typeface="Times New Roman" pitchFamily="18" charset="0"/>
                <a:cs typeface="Times New Roman" pitchFamily="18" charset="0"/>
              </a:defRPr>
            </a:lvl1pPr>
          </a:lstStyle>
          <a:p>
            <a:r>
              <a:rPr lang="en-US" dirty="0"/>
              <a:t>Click to edit Master title style</a:t>
            </a:r>
          </a:p>
        </p:txBody>
      </p:sp>
      <p:sp>
        <p:nvSpPr>
          <p:cNvPr id="12" name="TextBox 3"/>
          <p:cNvSpPr txBox="1">
            <a:spLocks noChangeArrowheads="1"/>
          </p:cNvSpPr>
          <p:nvPr userDrawn="1"/>
        </p:nvSpPr>
        <p:spPr bwMode="auto">
          <a:xfrm>
            <a:off x="457199" y="1988104"/>
            <a:ext cx="8339328" cy="2185214"/>
          </a:xfrm>
          <a:prstGeom prst="rect">
            <a:avLst/>
          </a:prstGeom>
          <a:noFill/>
          <a:ln w="9525">
            <a:noFill/>
            <a:miter lim="800000"/>
            <a:headEnd/>
            <a:tailEnd/>
          </a:ln>
        </p:spPr>
        <p:txBody>
          <a:bodyPr wrap="square" lIns="0" tIns="0" rIns="0" bIns="0">
            <a:spAutoFit/>
          </a:bodyPr>
          <a:lstStyle/>
          <a:p>
            <a:pPr indent="1588" fontAlgn="base">
              <a:spcBef>
                <a:spcPts val="1800"/>
              </a:spcBef>
              <a:spcAft>
                <a:spcPct val="0"/>
              </a:spcAft>
              <a:buFont typeface="+mj-lt"/>
              <a:buNone/>
            </a:pPr>
            <a:r>
              <a:rPr lang="en-US" sz="2800" dirty="0">
                <a:solidFill>
                  <a:srgbClr val="FFFFFF"/>
                </a:solidFill>
                <a:latin typeface="Times New Roman" pitchFamily="18" charset="0"/>
                <a:cs typeface="Times New Roman" pitchFamily="18" charset="0"/>
              </a:rPr>
              <a:t>Embedded best practices give you a head start</a:t>
            </a:r>
          </a:p>
          <a:p>
            <a:pPr indent="1588" fontAlgn="base">
              <a:spcBef>
                <a:spcPts val="1800"/>
              </a:spcBef>
              <a:spcAft>
                <a:spcPct val="0"/>
              </a:spcAft>
              <a:buFont typeface="+mj-lt"/>
              <a:buNone/>
              <a:defRPr/>
            </a:pPr>
            <a:r>
              <a:rPr lang="en-US" sz="2800" dirty="0">
                <a:solidFill>
                  <a:srgbClr val="FFFFFF"/>
                </a:solidFill>
                <a:latin typeface="Times New Roman" pitchFamily="18" charset="0"/>
                <a:cs typeface="Times New Roman" pitchFamily="18" charset="0"/>
              </a:rPr>
              <a:t>Internet-based self service capability of DPAS drives greater savings of time and money</a:t>
            </a:r>
          </a:p>
          <a:p>
            <a:pPr indent="1588" fontAlgn="base">
              <a:spcBef>
                <a:spcPts val="1800"/>
              </a:spcBef>
              <a:spcAft>
                <a:spcPct val="0"/>
              </a:spcAft>
              <a:buFont typeface="+mj-lt"/>
              <a:buNone/>
              <a:defRPr/>
            </a:pPr>
            <a:r>
              <a:rPr lang="en-US" sz="2800" dirty="0">
                <a:solidFill>
                  <a:srgbClr val="FFFFFF"/>
                </a:solidFill>
                <a:latin typeface="Times New Roman" pitchFamily="18" charset="0"/>
                <a:cs typeface="Times New Roman" pitchFamily="18" charset="0"/>
              </a:rPr>
              <a:t>DPAS is the lower risk, proven solution</a:t>
            </a:r>
          </a:p>
        </p:txBody>
      </p:sp>
      <p:sp>
        <p:nvSpPr>
          <p:cNvPr id="13" name="Text Box 5"/>
          <p:cNvSpPr txBox="1">
            <a:spLocks noChangeArrowheads="1"/>
          </p:cNvSpPr>
          <p:nvPr userDrawn="1"/>
        </p:nvSpPr>
        <p:spPr bwMode="auto">
          <a:xfrm>
            <a:off x="457199" y="1008143"/>
            <a:ext cx="8293395" cy="430887"/>
          </a:xfrm>
          <a:prstGeom prst="rect">
            <a:avLst/>
          </a:prstGeom>
          <a:noFill/>
          <a:ln w="9525">
            <a:noFill/>
            <a:miter lim="800000"/>
            <a:headEnd/>
            <a:tailEnd/>
          </a:ln>
        </p:spPr>
        <p:txBody>
          <a:bodyPr wrap="square" lIns="0" tIns="0" rIns="0" bIns="0">
            <a:spAutoFit/>
          </a:bodyPr>
          <a:lstStyle/>
          <a:p>
            <a:pPr fontAlgn="base">
              <a:spcBef>
                <a:spcPct val="50000"/>
              </a:spcBef>
              <a:spcAft>
                <a:spcPct val="0"/>
              </a:spcAft>
            </a:pPr>
            <a:r>
              <a:rPr lang="en-US" sz="2800" dirty="0">
                <a:solidFill>
                  <a:srgbClr val="94D400"/>
                </a:solidFill>
                <a:latin typeface="Times New Roman" pitchFamily="18" charset="0"/>
                <a:cs typeface="Times New Roman" pitchFamily="18" charset="0"/>
              </a:rPr>
              <a:t>Understanding </a:t>
            </a:r>
            <a:r>
              <a:rPr lang="en-US" sz="2800" dirty="0">
                <a:solidFill>
                  <a:srgbClr val="FFFFFF"/>
                </a:solidFill>
                <a:latin typeface="Times New Roman" pitchFamily="18" charset="0"/>
                <a:cs typeface="Times New Roman" pitchFamily="18" charset="0"/>
              </a:rPr>
              <a:t>+</a:t>
            </a:r>
            <a:r>
              <a:rPr lang="en-US" sz="2800" dirty="0">
                <a:solidFill>
                  <a:srgbClr val="94D400"/>
                </a:solidFill>
                <a:latin typeface="Times New Roman" pitchFamily="18" charset="0"/>
                <a:cs typeface="Times New Roman" pitchFamily="18" charset="0"/>
              </a:rPr>
              <a:t> System </a:t>
            </a:r>
            <a:r>
              <a:rPr lang="en-US" sz="2800" dirty="0">
                <a:solidFill>
                  <a:srgbClr val="FFFFFF"/>
                </a:solidFill>
                <a:latin typeface="Times New Roman" pitchFamily="18" charset="0"/>
                <a:cs typeface="Times New Roman" pitchFamily="18" charset="0"/>
              </a:rPr>
              <a:t>+</a:t>
            </a:r>
            <a:r>
              <a:rPr lang="en-US" sz="2800" dirty="0">
                <a:solidFill>
                  <a:srgbClr val="94D400"/>
                </a:solidFill>
                <a:latin typeface="Times New Roman" pitchFamily="18" charset="0"/>
                <a:cs typeface="Times New Roman" pitchFamily="18" charset="0"/>
              </a:rPr>
              <a:t> Experience </a:t>
            </a:r>
            <a:r>
              <a:rPr lang="en-US" sz="2800" dirty="0">
                <a:solidFill>
                  <a:srgbClr val="FFFFFF"/>
                </a:solidFill>
                <a:latin typeface="Times New Roman" pitchFamily="18" charset="0"/>
                <a:cs typeface="Times New Roman" pitchFamily="18" charset="0"/>
              </a:rPr>
              <a:t>=</a:t>
            </a:r>
            <a:r>
              <a:rPr lang="en-US" sz="2800" dirty="0">
                <a:solidFill>
                  <a:srgbClr val="94D400"/>
                </a:solidFill>
                <a:latin typeface="Times New Roman" pitchFamily="18" charset="0"/>
                <a:cs typeface="Times New Roman" pitchFamily="18" charset="0"/>
              </a:rPr>
              <a:t> Right Solution </a:t>
            </a:r>
          </a:p>
        </p:txBody>
      </p:sp>
      <p:pic>
        <p:nvPicPr>
          <p:cNvPr id="54273" name="Picture 1" descr="I:\Graphics Repository\Logos\Deloitte\Deloitte\DEL_COL_REV.png"/>
          <p:cNvPicPr>
            <a:picLocks noChangeAspect="1" noChangeArrowheads="1"/>
          </p:cNvPicPr>
          <p:nvPr userDrawn="1"/>
        </p:nvPicPr>
        <p:blipFill>
          <a:blip r:embed="rId3" cstate="print"/>
          <a:srcRect/>
          <a:stretch>
            <a:fillRect/>
          </a:stretch>
        </p:blipFill>
        <p:spPr bwMode="auto">
          <a:xfrm>
            <a:off x="457199" y="285394"/>
            <a:ext cx="1448117" cy="269596"/>
          </a:xfrm>
          <a:prstGeom prst="rect">
            <a:avLst/>
          </a:prstGeom>
          <a:noFill/>
        </p:spPr>
      </p:pic>
    </p:spTree>
    <p:extLst>
      <p:ext uri="{BB962C8B-B14F-4D97-AF65-F5344CB8AC3E}">
        <p14:creationId xmlns:p14="http://schemas.microsoft.com/office/powerpoint/2010/main" val="1809077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F9694723-4F90-49D6-A732-7A652D4305A1}" type="datetimeFigureOut">
              <a:rPr lang="en-US" sz="2400" smtClean="0">
                <a:solidFill>
                  <a:srgbClr val="002776"/>
                </a:solidFill>
                <a:cs typeface="Arial" charset="0"/>
              </a:rPr>
              <a:pPr fontAlgn="base">
                <a:spcBef>
                  <a:spcPct val="0"/>
                </a:spcBef>
                <a:spcAft>
                  <a:spcPct val="0"/>
                </a:spcAft>
              </a:pPr>
              <a:t>3/23/2017</a:t>
            </a:fld>
            <a:endParaRPr lang="en-US" sz="2400" dirty="0">
              <a:solidFill>
                <a:srgbClr val="002776"/>
              </a:solidFill>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srgbClr val="002776"/>
              </a:solidFill>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DC080777-8818-4733-A6A3-78D8FA881441}" type="slidenum">
              <a:rPr lang="en-US" sz="2400" smtClean="0">
                <a:solidFill>
                  <a:srgbClr val="002776"/>
                </a:solidFill>
                <a:cs typeface="Arial" charset="0"/>
              </a:rPr>
              <a:pPr fontAlgn="base">
                <a:spcBef>
                  <a:spcPct val="0"/>
                </a:spcBef>
                <a:spcAft>
                  <a:spcPct val="0"/>
                </a:spcAft>
              </a:pPr>
              <a:t>‹#›</a:t>
            </a:fld>
            <a:endParaRPr lang="en-US" sz="2400" dirty="0">
              <a:solidFill>
                <a:srgbClr val="002776"/>
              </a:solidFill>
              <a:cs typeface="Arial" charset="0"/>
            </a:endParaRPr>
          </a:p>
        </p:txBody>
      </p:sp>
    </p:spTree>
    <p:extLst>
      <p:ext uri="{BB962C8B-B14F-4D97-AF65-F5344CB8AC3E}">
        <p14:creationId xmlns:p14="http://schemas.microsoft.com/office/powerpoint/2010/main" val="1532073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585788" y="776288"/>
            <a:ext cx="7972425" cy="4795837"/>
          </a:xfrm>
          <a:prstGeom prst="rect">
            <a:avLst/>
          </a:prstGeom>
          <a:solidFill>
            <a:schemeClr val="bg1"/>
          </a:solidFill>
          <a:ln w="19050" algn="ctr">
            <a:solidFill>
              <a:schemeClr val="accent1"/>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US" sz="1100" b="1" dirty="0">
              <a:solidFill>
                <a:srgbClr val="000000"/>
              </a:solidFill>
            </a:endParaRPr>
          </a:p>
        </p:txBody>
      </p:sp>
      <p:pic>
        <p:nvPicPr>
          <p:cNvPr id="5" name="Picture 93" descr="LLP logo with big space copy"/>
          <p:cNvPicPr>
            <a:picLocks noChangeAspect="1" noChangeArrowheads="1"/>
          </p:cNvPicPr>
          <p:nvPr userDrawn="1"/>
        </p:nvPicPr>
        <p:blipFill>
          <a:blip r:embed="rId2" cstate="print">
            <a:clrChange>
              <a:clrFrom>
                <a:srgbClr val="FFFFFF"/>
              </a:clrFrom>
              <a:clrTo>
                <a:srgbClr val="FFFFFF">
                  <a:alpha val="0"/>
                </a:srgbClr>
              </a:clrTo>
            </a:clrChange>
          </a:blip>
          <a:srcRect l="983" t="1840" b="59741"/>
          <a:stretch>
            <a:fillRect/>
          </a:stretch>
        </p:blipFill>
        <p:spPr bwMode="gray">
          <a:xfrm>
            <a:off x="895350" y="6026150"/>
            <a:ext cx="1454150" cy="276225"/>
          </a:xfrm>
          <a:prstGeom prst="rect">
            <a:avLst/>
          </a:prstGeom>
          <a:noFill/>
          <a:ln w="9525">
            <a:noFill/>
            <a:miter lim="800000"/>
            <a:headEnd/>
            <a:tailEnd/>
          </a:ln>
        </p:spPr>
      </p:pic>
      <p:sp>
        <p:nvSpPr>
          <p:cNvPr id="3700739" name="MSTSHP_03"/>
          <p:cNvSpPr>
            <a:spLocks noGrp="1" noChangeArrowheads="1"/>
          </p:cNvSpPr>
          <p:nvPr>
            <p:ph type="ctrTitle" sz="quarter"/>
          </p:nvPr>
        </p:nvSpPr>
        <p:spPr>
          <a:xfrm>
            <a:off x="892175" y="2695575"/>
            <a:ext cx="6581775" cy="549275"/>
          </a:xfrm>
          <a:ln algn="ctr"/>
        </p:spPr>
        <p:txBody>
          <a:bodyPr/>
          <a:lstStyle>
            <a:lvl1pPr>
              <a:lnSpc>
                <a:spcPts val="4000"/>
              </a:lnSpc>
              <a:spcBef>
                <a:spcPct val="100000"/>
              </a:spcBef>
              <a:buClr>
                <a:schemeClr val="tx2"/>
              </a:buClr>
              <a:buSzPct val="85000"/>
              <a:buFont typeface="Wingdings" pitchFamily="2" charset="2"/>
              <a:buNone/>
              <a:defRPr sz="2800"/>
            </a:lvl1pPr>
          </a:lstStyle>
          <a:p>
            <a:r>
              <a:rPr lang="en-US" dirty="0"/>
              <a:t>Click to edit Master title style</a:t>
            </a:r>
          </a:p>
        </p:txBody>
      </p:sp>
      <p:sp>
        <p:nvSpPr>
          <p:cNvPr id="3700740" name="MSTSHP_04"/>
          <p:cNvSpPr>
            <a:spLocks noGrp="1" noChangeArrowheads="1"/>
          </p:cNvSpPr>
          <p:nvPr>
            <p:ph type="subTitle" sz="quarter" idx="1"/>
          </p:nvPr>
        </p:nvSpPr>
        <p:spPr>
          <a:xfrm>
            <a:off x="892175" y="3516313"/>
            <a:ext cx="6583363" cy="439737"/>
          </a:xfrm>
          <a:ln/>
        </p:spPr>
        <p:txBody>
          <a:bodyPr/>
          <a:lstStyle>
            <a:lvl1pPr>
              <a:lnSpc>
                <a:spcPts val="2800"/>
              </a:lnSpc>
              <a:spcBef>
                <a:spcPct val="15000"/>
              </a:spcBef>
              <a:buClrTx/>
              <a:buNone/>
              <a:defRPr sz="1800" b="1"/>
            </a:lvl1pPr>
          </a:lstStyle>
          <a:p>
            <a:r>
              <a:rPr lang="en-US" dirty="0"/>
              <a:t>Click to edit Master subtitle style</a:t>
            </a:r>
          </a:p>
        </p:txBody>
      </p:sp>
      <p:graphicFrame>
        <p:nvGraphicFramePr>
          <p:cNvPr id="6" name="Draft Stamp"/>
          <p:cNvGraphicFramePr>
            <a:graphicFrameLocks noGrp="1"/>
          </p:cNvGraphicFramePr>
          <p:nvPr userDrawn="1">
            <p:extLst>
              <p:ext uri="{D42A27DB-BD31-4B8C-83A1-F6EECF244321}">
                <p14:modId xmlns:p14="http://schemas.microsoft.com/office/powerpoint/2010/main" val="1815061186"/>
              </p:ext>
            </p:extLst>
          </p:nvPr>
        </p:nvGraphicFramePr>
        <p:xfrm>
          <a:off x="0" y="16329"/>
          <a:ext cx="914400" cy="361497"/>
        </p:xfrm>
        <a:graphic>
          <a:graphicData uri="http://schemas.openxmlformats.org/drawingml/2006/table">
            <a:tbl>
              <a:tblPr firstRow="1" bandRow="1">
                <a:tableStyleId>{5C22544A-7EE6-4342-B048-85BDC9FD1C3A}</a:tableStyleId>
              </a:tblPr>
              <a:tblGrid>
                <a:gridCol w="914400">
                  <a:extLst>
                    <a:ext uri="{9D8B030D-6E8A-4147-A177-3AD203B41FA5}">
                      <a16:colId xmlns="" xmlns:a16="http://schemas.microsoft.com/office/drawing/2014/main" val="20000"/>
                    </a:ext>
                  </a:extLst>
                </a:gridCol>
              </a:tblGrid>
              <a:tr h="361497">
                <a:tc>
                  <a:txBody>
                    <a:bodyPr/>
                    <a:lstStyle/>
                    <a:p>
                      <a:pPr algn="l"/>
                      <a:r>
                        <a:rPr lang="en-US" sz="2000" b="1" dirty="0">
                          <a:solidFill>
                            <a:srgbClr val="C00000"/>
                          </a:solidFill>
                          <a:latin typeface="Ariel"/>
                        </a:rPr>
                        <a:t>DRAFT</a:t>
                      </a:r>
                    </a:p>
                  </a:txBody>
                  <a:tcPr marL="0" marR="0" marT="0" marB="0" anchorCtr="1">
                    <a:lnT w="38100" cmpd="sng">
                      <a:solidFill>
                        <a:srgbClr val="C00000"/>
                      </a:solidFill>
                    </a:lnT>
                    <a:lnB w="38100" cmpd="sng">
                      <a:solidFill>
                        <a:srgbClr val="C00000"/>
                      </a:solidFill>
                    </a:lnB>
                    <a:solidFill>
                      <a:srgbClr val="FFFFFF"/>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5604784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5" name="Text Placeholder 4"/>
          <p:cNvSpPr>
            <a:spLocks noGrp="1"/>
          </p:cNvSpPr>
          <p:nvPr>
            <p:ph type="body" sz="quarter" idx="10"/>
          </p:nvPr>
        </p:nvSpPr>
        <p:spPr>
          <a:xfrm>
            <a:off x="400050" y="1155700"/>
            <a:ext cx="8337550" cy="5137150"/>
          </a:xfrm>
        </p:spPr>
        <p:txBody>
          <a:bodyPr/>
          <a:lstStyle>
            <a:lvl1pPr>
              <a:defRPr sz="1800"/>
            </a:lvl1pPr>
          </a:lstStyle>
          <a:p>
            <a:pPr lvl="0"/>
            <a:r>
              <a:rPr lang="en-US" dirty="0"/>
              <a:t>Click to edit Master text styles</a:t>
            </a:r>
          </a:p>
        </p:txBody>
      </p:sp>
    </p:spTree>
    <p:extLst>
      <p:ext uri="{BB962C8B-B14F-4D97-AF65-F5344CB8AC3E}">
        <p14:creationId xmlns:p14="http://schemas.microsoft.com/office/powerpoint/2010/main" val="1705678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ln w="28575">
            <a:solidFill>
              <a:srgbClr val="003399"/>
            </a:solidFill>
          </a:ln>
        </p:spPr>
        <p:txBody>
          <a:bodyPr lIns="228600" rIns="228600" anchor="ctr" anchorCtr="1"/>
          <a:lstStyle>
            <a:lvl1pPr algn="ctr">
              <a:spcBef>
                <a:spcPts val="0"/>
              </a:spcBef>
              <a:defRPr sz="2400" b="1"/>
            </a:lvl1pPr>
          </a:lstStyle>
          <a:p>
            <a:pPr lvl="0"/>
            <a:r>
              <a:rPr lang="en-US" dirty="0"/>
              <a:t>Click to edit Master text styles</a:t>
            </a:r>
          </a:p>
        </p:txBody>
      </p:sp>
    </p:spTree>
    <p:extLst>
      <p:ext uri="{BB962C8B-B14F-4D97-AF65-F5344CB8AC3E}">
        <p14:creationId xmlns:p14="http://schemas.microsoft.com/office/powerpoint/2010/main" val="2131788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3000" y="2551176"/>
            <a:ext cx="6858000" cy="1344168"/>
          </a:xfrm>
        </p:spPr>
        <p:txBody>
          <a:bodyPr anchor="ctr"/>
          <a:lstStyle>
            <a:lvl1pPr>
              <a:spcBef>
                <a:spcPts val="200"/>
              </a:spcBef>
              <a:defRPr sz="2400"/>
            </a:lvl1pPr>
          </a:lstStyle>
          <a:p>
            <a:pPr lvl="0"/>
            <a:endParaRPr lang="en-US" dirty="0"/>
          </a:p>
          <a:p>
            <a:pPr lvl="0"/>
            <a:r>
              <a:rPr lang="en-US" dirty="0"/>
              <a:t>Click to edit Master text styles</a:t>
            </a:r>
          </a:p>
        </p:txBody>
      </p:sp>
    </p:spTree>
    <p:extLst>
      <p:ext uri="{BB962C8B-B14F-4D97-AF65-F5344CB8AC3E}">
        <p14:creationId xmlns:p14="http://schemas.microsoft.com/office/powerpoint/2010/main" val="127683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Text - 2 columns">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3pPr>
              <a:defRPr sz="16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2" name="Title 1"/>
          <p:cNvSpPr>
            <a:spLocks noGrp="1"/>
          </p:cNvSpPr>
          <p:nvPr>
            <p:ph type="title"/>
          </p:nvPr>
        </p:nvSpPr>
        <p:spPr>
          <a:xfrm>
            <a:off x="400050" y="228600"/>
            <a:ext cx="8337550" cy="365125"/>
          </a:xfr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317185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3"/>
          </p:nvPr>
        </p:nvSpPr>
        <p:spPr>
          <a:xfrm>
            <a:off x="402336" y="2185416"/>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5513" y="2187194"/>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8358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sic text slide (full page w/2 col. hd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6592" y="2706624"/>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5379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sic Text - 2 columns">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1079842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ichelangelo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3513837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sic text slide (2 col w/hdrs) x 2">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Text Placeholder 10"/>
          <p:cNvSpPr>
            <a:spLocks noGrp="1"/>
          </p:cNvSpPr>
          <p:nvPr>
            <p:ph type="body" sz="quarter" idx="16"/>
          </p:nvPr>
        </p:nvSpPr>
        <p:spPr>
          <a:xfrm>
            <a:off x="402336"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10"/>
          <p:cNvSpPr>
            <a:spLocks noGrp="1"/>
          </p:cNvSpPr>
          <p:nvPr>
            <p:ph type="body" sz="quarter" idx="17"/>
          </p:nvPr>
        </p:nvSpPr>
        <p:spPr>
          <a:xfrm>
            <a:off x="4736592"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45012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3556615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868680"/>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7" name="Table Placeholder 6"/>
          <p:cNvSpPr>
            <a:spLocks noGrp="1"/>
          </p:cNvSpPr>
          <p:nvPr>
            <p:ph type="tbl" sz="quarter" idx="10"/>
          </p:nvPr>
        </p:nvSpPr>
        <p:spPr>
          <a:xfrm>
            <a:off x="402336" y="2176272"/>
            <a:ext cx="8339328" cy="4050792"/>
          </a:xfrm>
        </p:spPr>
        <p:txBody>
          <a:bodyPr/>
          <a:lstStyle/>
          <a:p>
            <a:pPr lvl="0"/>
            <a:endParaRPr lang="en-US" noProof="0" dirty="0"/>
          </a:p>
        </p:txBody>
      </p:sp>
    </p:spTree>
    <p:extLst>
      <p:ext uri="{BB962C8B-B14F-4D97-AF65-F5344CB8AC3E}">
        <p14:creationId xmlns:p14="http://schemas.microsoft.com/office/powerpoint/2010/main" val="3017770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evron table">
    <p:spTree>
      <p:nvGrpSpPr>
        <p:cNvPr id="1" name=""/>
        <p:cNvGrpSpPr/>
        <p:nvPr/>
      </p:nvGrpSpPr>
      <p:grpSpPr>
        <a:xfrm>
          <a:off x="0" y="0"/>
          <a:ext cx="0" cy="0"/>
          <a:chOff x="0" y="0"/>
          <a:chExt cx="0" cy="0"/>
        </a:xfrm>
      </p:grpSpPr>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7" name="Table Placeholder 6"/>
          <p:cNvSpPr>
            <a:spLocks noGrp="1"/>
          </p:cNvSpPr>
          <p:nvPr>
            <p:ph type="tbl" sz="quarter" idx="10"/>
          </p:nvPr>
        </p:nvSpPr>
        <p:spPr>
          <a:xfrm>
            <a:off x="402336" y="1747838"/>
            <a:ext cx="8339328" cy="4545012"/>
          </a:xfrm>
        </p:spPr>
        <p:txBody>
          <a:bodyPr/>
          <a:lstStyle/>
          <a:p>
            <a:pPr lvl="0"/>
            <a:endParaRPr lang="en-US" noProof="0" dirty="0"/>
          </a:p>
        </p:txBody>
      </p:sp>
    </p:spTree>
    <p:extLst>
      <p:ext uri="{BB962C8B-B14F-4D97-AF65-F5344CB8AC3E}">
        <p14:creationId xmlns:p14="http://schemas.microsoft.com/office/powerpoint/2010/main" val="794047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660904" y="115570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2656840" y="2898648"/>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0"/>
          <p:cNvSpPr>
            <a:spLocks noGrp="1"/>
          </p:cNvSpPr>
          <p:nvPr>
            <p:ph type="body" sz="quarter" idx="15"/>
          </p:nvPr>
        </p:nvSpPr>
        <p:spPr>
          <a:xfrm>
            <a:off x="2656840" y="4645152"/>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6221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chelangelo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jor Points w/par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2656840" y="2185416"/>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0"/>
          <p:cNvSpPr>
            <a:spLocks noGrp="1"/>
          </p:cNvSpPr>
          <p:nvPr>
            <p:ph type="body" sz="quarter" idx="15"/>
          </p:nvPr>
        </p:nvSpPr>
        <p:spPr>
          <a:xfrm>
            <a:off x="2660904" y="393192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40532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mbered points ">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30936"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9" name="Text Placeholder 10"/>
          <p:cNvSpPr>
            <a:spLocks noGrp="1"/>
          </p:cNvSpPr>
          <p:nvPr>
            <p:ph type="body" sz="quarter" idx="17"/>
          </p:nvPr>
        </p:nvSpPr>
        <p:spPr>
          <a:xfrm>
            <a:off x="630936"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0"/>
          <p:cNvSpPr>
            <a:spLocks noGrp="1"/>
          </p:cNvSpPr>
          <p:nvPr>
            <p:ph type="body" sz="quarter" idx="18"/>
          </p:nvPr>
        </p:nvSpPr>
        <p:spPr>
          <a:xfrm>
            <a:off x="630936"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10"/>
          <p:cNvSpPr>
            <a:spLocks noGrp="1"/>
          </p:cNvSpPr>
          <p:nvPr>
            <p:ph type="body" sz="quarter" idx="19"/>
          </p:nvPr>
        </p:nvSpPr>
        <p:spPr>
          <a:xfrm>
            <a:off x="630936"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15" name="Text Placeholder 10"/>
          <p:cNvSpPr>
            <a:spLocks noGrp="1"/>
          </p:cNvSpPr>
          <p:nvPr>
            <p:ph type="body" sz="quarter" idx="21"/>
          </p:nvPr>
        </p:nvSpPr>
        <p:spPr>
          <a:xfrm>
            <a:off x="4965192"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0"/>
          <p:cNvSpPr>
            <a:spLocks noGrp="1"/>
          </p:cNvSpPr>
          <p:nvPr>
            <p:ph type="body" sz="quarter" idx="23"/>
          </p:nvPr>
        </p:nvSpPr>
        <p:spPr>
          <a:xfrm>
            <a:off x="4965192"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0"/>
          <p:cNvSpPr>
            <a:spLocks noGrp="1"/>
          </p:cNvSpPr>
          <p:nvPr>
            <p:ph type="body" sz="quarter" idx="24"/>
          </p:nvPr>
        </p:nvSpPr>
        <p:spPr>
          <a:xfrm>
            <a:off x="4965192"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10"/>
          <p:cNvSpPr>
            <a:spLocks noGrp="1"/>
          </p:cNvSpPr>
          <p:nvPr>
            <p:ph type="body" sz="quarter" idx="25"/>
          </p:nvPr>
        </p:nvSpPr>
        <p:spPr>
          <a:xfrm>
            <a:off x="4965192"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51108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 w/ 2 Chevr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p:cNvSpPr>
            <a:spLocks noGrp="1"/>
          </p:cNvSpPr>
          <p:nvPr>
            <p:ph type="body" sz="quarter" idx="13"/>
          </p:nvPr>
        </p:nvSpPr>
        <p:spPr>
          <a:xfrm>
            <a:off x="393192"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p>
        </p:txBody>
      </p:sp>
      <p:sp>
        <p:nvSpPr>
          <p:cNvPr id="6" name="Text Placeholder 10"/>
          <p:cNvSpPr>
            <a:spLocks noGrp="1"/>
          </p:cNvSpPr>
          <p:nvPr>
            <p:ph type="body" sz="quarter" idx="14"/>
          </p:nvPr>
        </p:nvSpPr>
        <p:spPr>
          <a:xfrm>
            <a:off x="4562856"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577378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ichelangelo (top)">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200400"/>
            <a:ext cx="4169664" cy="3090672"/>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6592" y="3200400"/>
            <a:ext cx="4005072" cy="3090672"/>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0466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1434"/>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562856" y="1828800"/>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188362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7" name="Text Placeholder 10"/>
          <p:cNvSpPr>
            <a:spLocks noGrp="1"/>
          </p:cNvSpPr>
          <p:nvPr>
            <p:ph type="body" sz="quarter" idx="16"/>
          </p:nvPr>
        </p:nvSpPr>
        <p:spPr>
          <a:xfrm>
            <a:off x="2478024"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10"/>
          <p:cNvSpPr>
            <a:spLocks noGrp="1"/>
          </p:cNvSpPr>
          <p:nvPr>
            <p:ph type="body" sz="quarter" idx="17"/>
          </p:nvPr>
        </p:nvSpPr>
        <p:spPr>
          <a:xfrm>
            <a:off x="4562856"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0"/>
          <p:cNvSpPr>
            <a:spLocks noGrp="1"/>
          </p:cNvSpPr>
          <p:nvPr>
            <p:ph type="body" sz="quarter" idx="18"/>
          </p:nvPr>
        </p:nvSpPr>
        <p:spPr>
          <a:xfrm>
            <a:off x="6647688"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459122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Text Placeholder 10"/>
          <p:cNvSpPr>
            <a:spLocks noGrp="1"/>
          </p:cNvSpPr>
          <p:nvPr>
            <p:ph type="body" sz="quarter" idx="16"/>
          </p:nvPr>
        </p:nvSpPr>
        <p:spPr>
          <a:xfrm>
            <a:off x="317296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10"/>
          <p:cNvSpPr>
            <a:spLocks noGrp="1"/>
          </p:cNvSpPr>
          <p:nvPr>
            <p:ph type="body" sz="quarter" idx="17"/>
          </p:nvPr>
        </p:nvSpPr>
        <p:spPr>
          <a:xfrm>
            <a:off x="596188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0"/>
          <p:cNvSpPr>
            <a:spLocks noGrp="1"/>
          </p:cNvSpPr>
          <p:nvPr>
            <p:ph type="body" sz="quarter" idx="18"/>
          </p:nvPr>
        </p:nvSpPr>
        <p:spPr>
          <a:xfrm>
            <a:off x="402336"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0"/>
          <p:cNvSpPr>
            <a:spLocks noGrp="1"/>
          </p:cNvSpPr>
          <p:nvPr>
            <p:ph type="body" sz="quarter" idx="19"/>
          </p:nvPr>
        </p:nvSpPr>
        <p:spPr>
          <a:xfrm>
            <a:off x="4727448"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213882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69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s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0857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Chart Placeholder 7"/>
          <p:cNvSpPr>
            <a:spLocks noGrp="1"/>
          </p:cNvSpPr>
          <p:nvPr>
            <p:ph type="chart" sz="quarter" idx="15"/>
          </p:nvPr>
        </p:nvSpPr>
        <p:spPr>
          <a:xfrm>
            <a:off x="393192" y="1728216"/>
            <a:ext cx="3968496" cy="3986784"/>
          </a:xfrm>
        </p:spPr>
        <p:txBody>
          <a:bodyPr/>
          <a:lstStyle>
            <a:lvl1pPr>
              <a:buNone/>
              <a:defRPr/>
            </a:lvl1pPr>
          </a:lstStyle>
          <a:p>
            <a:pPr lvl="0"/>
            <a:endParaRPr lang="en-US" noProof="0" dirty="0"/>
          </a:p>
        </p:txBody>
      </p:sp>
    </p:spTree>
    <p:extLst>
      <p:ext uri="{BB962C8B-B14F-4D97-AF65-F5344CB8AC3E}">
        <p14:creationId xmlns:p14="http://schemas.microsoft.com/office/powerpoint/2010/main" val="850656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s (top)">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00050" y="5056632"/>
            <a:ext cx="8341614" cy="1243584"/>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Chart Placeholder 7"/>
          <p:cNvSpPr>
            <a:spLocks noGrp="1"/>
          </p:cNvSpPr>
          <p:nvPr>
            <p:ph type="chart" sz="quarter" idx="15"/>
          </p:nvPr>
        </p:nvSpPr>
        <p:spPr>
          <a:xfrm>
            <a:off x="438912" y="1197864"/>
            <a:ext cx="8275320" cy="3383280"/>
          </a:xfrm>
        </p:spPr>
        <p:txBody>
          <a:bodyPr/>
          <a:lstStyle>
            <a:lvl1pPr>
              <a:buNone/>
              <a:defRPr/>
            </a:lvl1pPr>
          </a:lstStyle>
          <a:p>
            <a:pPr lvl="0"/>
            <a:endParaRPr lang="en-US" noProof="0" dirty="0"/>
          </a:p>
        </p:txBody>
      </p:sp>
    </p:spTree>
    <p:extLst>
      <p:ext uri="{BB962C8B-B14F-4D97-AF65-F5344CB8AC3E}">
        <p14:creationId xmlns:p14="http://schemas.microsoft.com/office/powerpoint/2010/main" val="61146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text slide (2 col w/hdrs) x 2">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8" name="Text Placeholder 10"/>
          <p:cNvSpPr>
            <a:spLocks noGrp="1"/>
          </p:cNvSpPr>
          <p:nvPr>
            <p:ph type="body" sz="quarter" idx="16"/>
          </p:nvPr>
        </p:nvSpPr>
        <p:spPr>
          <a:xfrm>
            <a:off x="402336"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10"/>
          <p:cNvSpPr>
            <a:spLocks noGrp="1"/>
          </p:cNvSpPr>
          <p:nvPr>
            <p:ph type="body" sz="quarter" idx="17"/>
          </p:nvPr>
        </p:nvSpPr>
        <p:spPr>
          <a:xfrm>
            <a:off x="4736592"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5" name="Text Placeholder 4"/>
          <p:cNvSpPr>
            <a:spLocks noGrp="1"/>
          </p:cNvSpPr>
          <p:nvPr>
            <p:ph type="body" sz="quarter" idx="10"/>
          </p:nvPr>
        </p:nvSpPr>
        <p:spPr>
          <a:xfrm>
            <a:off x="400050" y="1155700"/>
            <a:ext cx="8337550" cy="5137150"/>
          </a:xfrm>
        </p:spPr>
        <p:txBody>
          <a:bodyPr/>
          <a:lstStyle/>
          <a:p>
            <a:pPr lvl="0"/>
            <a:r>
              <a:rPr lang="en-US" dirty="0"/>
              <a:t>Click to edit Master text styles</a:t>
            </a:r>
          </a:p>
        </p:txBody>
      </p:sp>
    </p:spTree>
    <p:extLst>
      <p:ext uri="{BB962C8B-B14F-4D97-AF65-F5344CB8AC3E}">
        <p14:creationId xmlns:p14="http://schemas.microsoft.com/office/powerpoint/2010/main" val="19712984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044952"/>
            <a:ext cx="4005072" cy="3246120"/>
          </a:xfrm>
        </p:spPr>
        <p:txBody>
          <a:bodyPr/>
          <a:lstStyle>
            <a:lvl1pPr marL="0" indent="0">
              <a:defRPr sz="2000">
                <a:solidFill>
                  <a:schemeClr val="tx1"/>
                </a:solidFill>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a:t>Click to edit Master title style</a:t>
            </a:r>
          </a:p>
        </p:txBody>
      </p:sp>
      <p:sp>
        <p:nvSpPr>
          <p:cNvPr id="6" name="Text Placeholder 10"/>
          <p:cNvSpPr>
            <a:spLocks noGrp="1"/>
          </p:cNvSpPr>
          <p:nvPr>
            <p:ph type="body" sz="quarter" idx="14"/>
          </p:nvPr>
        </p:nvSpPr>
        <p:spPr>
          <a:xfrm>
            <a:off x="4736592" y="3044952"/>
            <a:ext cx="4005072" cy="3246120"/>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6837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2419558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lvl1pPr>
              <a:defRPr sz="2400"/>
            </a:lvl1pPr>
          </a:lstStyle>
          <a:p>
            <a:r>
              <a:rPr lang="en-US" dirty="0"/>
              <a:t>Click to edit Master title style</a:t>
            </a:r>
          </a:p>
        </p:txBody>
      </p:sp>
      <p:sp>
        <p:nvSpPr>
          <p:cNvPr id="3" name="Table Placeholder 2"/>
          <p:cNvSpPr>
            <a:spLocks noGrp="1"/>
          </p:cNvSpPr>
          <p:nvPr>
            <p:ph type="tbl" idx="1"/>
          </p:nvPr>
        </p:nvSpPr>
        <p:spPr>
          <a:xfrm>
            <a:off x="400050" y="1154113"/>
            <a:ext cx="8337550" cy="5135562"/>
          </a:xfrm>
        </p:spPr>
        <p:txBody>
          <a:bodyPr/>
          <a:lstStyle/>
          <a:p>
            <a:pPr lvl="0"/>
            <a:r>
              <a:rPr lang="en-US" noProof="0" dirty="0"/>
              <a:t>Click icon to add table</a:t>
            </a:r>
          </a:p>
        </p:txBody>
      </p:sp>
    </p:spTree>
    <p:extLst>
      <p:ext uri="{BB962C8B-B14F-4D97-AF65-F5344CB8AC3E}">
        <p14:creationId xmlns:p14="http://schemas.microsoft.com/office/powerpoint/2010/main" val="4186918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HP_223"/>
          <p:cNvSpPr txBox="1">
            <a:spLocks/>
          </p:cNvSpPr>
          <p:nvPr userDrawn="1"/>
        </p:nvSpPr>
        <p:spPr bwMode="auto">
          <a:xfrm>
            <a:off x="3331066" y="1019224"/>
            <a:ext cx="4005072" cy="1193889"/>
          </a:xfrm>
          <a:prstGeom prst="rect">
            <a:avLst/>
          </a:prstGeom>
        </p:spPr>
        <p:txBody>
          <a:bodyPr/>
          <a:lstStyle/>
          <a:p>
            <a:pPr marL="227013" lvl="1" indent="-225425" fontAlgn="base">
              <a:lnSpc>
                <a:spcPct val="106000"/>
              </a:lnSpc>
              <a:spcBef>
                <a:spcPct val="40000"/>
              </a:spcBef>
              <a:spcAft>
                <a:spcPct val="0"/>
              </a:spcAft>
              <a:buClr>
                <a:srgbClr val="000000"/>
              </a:buClr>
              <a:buFont typeface="Wingdings 2" pitchFamily="18" charset="2"/>
              <a:buChar char="¡"/>
              <a:defRPr/>
            </a:pPr>
            <a:r>
              <a:rPr lang="en-US" dirty="0">
                <a:solidFill>
                  <a:srgbClr val="000000"/>
                </a:solidFill>
                <a:cs typeface="Arial" charset="0"/>
              </a:rPr>
              <a:t>Bullet</a:t>
            </a:r>
          </a:p>
          <a:p>
            <a:pPr marL="342900" indent="-342900" fontAlgn="base">
              <a:lnSpc>
                <a:spcPct val="106000"/>
              </a:lnSpc>
              <a:spcBef>
                <a:spcPct val="40000"/>
              </a:spcBef>
              <a:spcAft>
                <a:spcPct val="0"/>
              </a:spcAft>
              <a:buClr>
                <a:srgbClr val="000000"/>
              </a:buClr>
              <a:buSzPct val="80000"/>
              <a:buFont typeface="Wingdings" pitchFamily="2" charset="2"/>
              <a:buNone/>
              <a:defRPr/>
            </a:pPr>
            <a:endParaRPr lang="en-US" dirty="0">
              <a:solidFill>
                <a:srgbClr val="000000"/>
              </a:solidFill>
              <a:cs typeface="Arial" charset="0"/>
            </a:endParaRPr>
          </a:p>
        </p:txBody>
      </p:sp>
    </p:spTree>
    <p:extLst>
      <p:ext uri="{BB962C8B-B14F-4D97-AF65-F5344CB8AC3E}">
        <p14:creationId xmlns:p14="http://schemas.microsoft.com/office/powerpoint/2010/main" val="644584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376238" y="5864229"/>
            <a:ext cx="419576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7" name="Group 6"/>
          <p:cNvGrpSpPr/>
          <p:nvPr userDrawn="1"/>
        </p:nvGrpSpPr>
        <p:grpSpPr>
          <a:xfrm>
            <a:off x="377991" y="378000"/>
            <a:ext cx="1620000" cy="307976"/>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grpSp>
    </p:spTree>
    <p:custDataLst>
      <p:tags r:id="rId1"/>
    </p:custDataLst>
    <p:extLst>
      <p:ext uri="{BB962C8B-B14F-4D97-AF65-F5344CB8AC3E}">
        <p14:creationId xmlns:p14="http://schemas.microsoft.com/office/powerpoint/2010/main" val="1619794497"/>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3.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3.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image" Target="../media/image1.png"/><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image" Target="../media/image3.pn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theme" Target="../theme/theme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7625815"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699717" name="Text Box 5"/>
          <p:cNvSpPr txBox="1">
            <a:spLocks noChangeArrowheads="1"/>
          </p:cNvSpPr>
          <p:nvPr/>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rPr>
              <a:t>- </a:t>
            </a:r>
            <a:fld id="{485DE658-46E8-4DB4-9B7E-91C594B5C9FA}" type="slidenum">
              <a:rPr lang="en-US" sz="12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rPr>
              <a:t> -</a:t>
            </a:r>
          </a:p>
        </p:txBody>
      </p:sp>
      <p:sp>
        <p:nvSpPr>
          <p:cNvPr id="3699759" name="Line 47"/>
          <p:cNvSpPr>
            <a:spLocks noChangeShapeType="1"/>
          </p:cNvSpPr>
          <p:nvPr/>
        </p:nvSpPr>
        <p:spPr bwMode="invGray">
          <a:xfrm>
            <a:off x="401638" y="803275"/>
            <a:ext cx="8335962" cy="0"/>
          </a:xfrm>
          <a:prstGeom prst="line">
            <a:avLst/>
          </a:prstGeom>
          <a:noFill/>
          <a:ln w="28575">
            <a:solidFill>
              <a:schemeClr val="bg2"/>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pic>
        <p:nvPicPr>
          <p:cNvPr id="8" name="Picture 7"/>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726152" y="87630"/>
            <a:ext cx="1011448" cy="1005840"/>
          </a:xfrm>
          <a:prstGeom prst="rect">
            <a:avLst/>
          </a:prstGeom>
        </p:spPr>
      </p:pic>
      <p:pic>
        <p:nvPicPr>
          <p:cNvPr id="10" name="Group 6"/>
          <p:cNvPicPr>
            <a:picLocks noChangeArrowheads="1"/>
          </p:cNvPicPr>
          <p:nvPr userDrawn="1"/>
        </p:nvPicPr>
        <p:blipFill>
          <a:blip r:embed="rId33">
            <a:extLst>
              <a:ext uri="{28A0092B-C50C-407E-A947-70E740481C1C}">
                <a14:useLocalDpi xmlns:a14="http://schemas.microsoft.com/office/drawing/2010/main" val="0"/>
              </a:ext>
            </a:extLst>
          </a:blip>
          <a:srcRect r="-40" b="-1042"/>
          <a:stretch>
            <a:fillRect/>
          </a:stretch>
        </p:blipFill>
        <p:spPr bwMode="auto">
          <a:xfrm>
            <a:off x="400050" y="6574663"/>
            <a:ext cx="1014984" cy="1920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758" r:id="rId29"/>
    <p:sldLayoutId id="2147483760" r:id="rId30"/>
  </p:sldLayoutIdLst>
  <p:txStyles>
    <p:titleStyle>
      <a:lvl1pPr algn="l" rtl="0" eaLnBrk="0" fontAlgn="base" hangingPunct="0">
        <a:spcBef>
          <a:spcPct val="0"/>
        </a:spcBef>
        <a:spcAft>
          <a:spcPct val="0"/>
        </a:spcAft>
        <a:defRPr sz="2400" b="1" i="0" u="none">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buNone/>
        <a:defRPr sz="1800">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2" pitchFamily="18" charset="2"/>
        <a:buChar char="¡"/>
        <a:defRPr sz="1800" b="0" i="0" u="none">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6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6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699717" name="Text Box 5"/>
          <p:cNvSpPr txBox="1">
            <a:spLocks noChangeArrowheads="1"/>
          </p:cNvSpPr>
          <p:nvPr/>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cs typeface="Arial" charset="0"/>
              </a:rPr>
              <a:t>- </a:t>
            </a:r>
            <a:fld id="{E89F17DF-7329-4B49-A4AE-A64E3CE0CA1B}" type="slidenum">
              <a:rPr lang="en-US" sz="1200">
                <a:solidFill>
                  <a:srgbClr val="000000"/>
                </a:solidFill>
                <a:cs typeface="Arial" charset="0"/>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cs typeface="Arial" charset="0"/>
              </a:rPr>
              <a:t> -</a:t>
            </a:r>
          </a:p>
        </p:txBody>
      </p:sp>
      <p:sp>
        <p:nvSpPr>
          <p:cNvPr id="3699738" name="SHP_DOCTRACKER"/>
          <p:cNvSpPr txBox="1">
            <a:spLocks noChangeArrowheads="1"/>
          </p:cNvSpPr>
          <p:nvPr/>
        </p:nvSpPr>
        <p:spPr bwMode="gray">
          <a:xfrm rot="-5400000">
            <a:off x="8861425" y="6543675"/>
            <a:ext cx="422275" cy="66675"/>
          </a:xfrm>
          <a:prstGeom prst="rect">
            <a:avLst/>
          </a:prstGeom>
          <a:noFill/>
          <a:ln w="12700" algn="ctr">
            <a:noFill/>
            <a:miter lim="800000"/>
            <a:headEnd/>
            <a:tailEnd/>
          </a:ln>
          <a:effectLst/>
        </p:spPr>
        <p:txBody>
          <a:bodyPr wrap="none" lIns="0" tIns="0" rIns="0" bIns="0"/>
          <a:lstStyle/>
          <a:p>
            <a:pPr eaLnBrk="0" fontAlgn="base" hangingPunct="0">
              <a:lnSpc>
                <a:spcPct val="106000"/>
              </a:lnSpc>
              <a:spcBef>
                <a:spcPct val="0"/>
              </a:spcBef>
              <a:spcAft>
                <a:spcPct val="0"/>
              </a:spcAft>
              <a:defRPr/>
            </a:pPr>
            <a:r>
              <a:rPr lang="en-US" sz="400" dirty="0">
                <a:solidFill>
                  <a:srgbClr val="AFAFAF"/>
                </a:solidFill>
                <a:cs typeface="Arial" charset="0"/>
              </a:rPr>
              <a:t>WVCPRBCOMPASS Project  - COMPASS Fundamentals Presentation-FINAL.pptx</a:t>
            </a:r>
          </a:p>
        </p:txBody>
      </p:sp>
      <p:sp>
        <p:nvSpPr>
          <p:cNvPr id="3699759" name="Line 47"/>
          <p:cNvSpPr>
            <a:spLocks noChangeShapeType="1"/>
          </p:cNvSpPr>
          <p:nvPr/>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cs typeface="Arial" charset="0"/>
            </a:endParaRPr>
          </a:p>
        </p:txBody>
      </p:sp>
      <p:pic>
        <p:nvPicPr>
          <p:cNvPr id="20488" name="Picture 50" descr="DEL_COL"/>
          <p:cNvPicPr>
            <a:picLocks noChangeArrowheads="1"/>
          </p:cNvPicPr>
          <p:nvPr/>
        </p:nvPicPr>
        <p:blipFill>
          <a:blip r:embed="rId32" cstate="print"/>
          <a:srcRect/>
          <a:stretch>
            <a:fillRect/>
          </a:stretch>
        </p:blipFill>
        <p:spPr bwMode="gray">
          <a:xfrm>
            <a:off x="395288" y="6616700"/>
            <a:ext cx="868362" cy="165100"/>
          </a:xfrm>
          <a:prstGeom prst="rect">
            <a:avLst/>
          </a:prstGeom>
          <a:noFill/>
          <a:ln w="9525">
            <a:noFill/>
            <a:miter lim="800000"/>
            <a:headEnd/>
            <a:tailEnd/>
          </a:ln>
        </p:spPr>
      </p:pic>
    </p:spTree>
    <p:extLst>
      <p:ext uri="{BB962C8B-B14F-4D97-AF65-F5344CB8AC3E}">
        <p14:creationId xmlns:p14="http://schemas.microsoft.com/office/powerpoint/2010/main" val="84584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Lst>
  <p:transition/>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lnSpc>
          <a:spcPct val="106000"/>
        </a:lnSpc>
        <a:spcBef>
          <a:spcPct val="40000"/>
        </a:spcBef>
        <a:spcAft>
          <a:spcPct val="0"/>
        </a:spcAft>
        <a:buClr>
          <a:schemeClr val="tx1"/>
        </a:buClr>
        <a:buSzPct val="80000"/>
        <a:buFont typeface="Wingdings" pitchFamily="2" charset="2"/>
        <a:defRPr sz="2000">
          <a:solidFill>
            <a:schemeClr val="tx1"/>
          </a:solidFill>
          <a:latin typeface="+mn-lt"/>
          <a:ea typeface="+mn-ea"/>
          <a:cs typeface="+mn-cs"/>
        </a:defRPr>
      </a:lvl1pPr>
      <a:lvl2pPr marL="227013" indent="-225425" algn="l" rtl="0" eaLnBrk="1" fontAlgn="base" hangingPunct="1">
        <a:lnSpc>
          <a:spcPct val="106000"/>
        </a:lnSpc>
        <a:spcBef>
          <a:spcPct val="40000"/>
        </a:spcBef>
        <a:spcAft>
          <a:spcPct val="0"/>
        </a:spcAft>
        <a:buClr>
          <a:schemeClr val="tx1"/>
        </a:buClr>
        <a:buFont typeface="Wingdings 2" pitchFamily="18" charset="2"/>
        <a:buChar char="¡"/>
        <a:defRPr sz="2000">
          <a:solidFill>
            <a:schemeClr val="tx1"/>
          </a:solidFill>
          <a:latin typeface="+mn-lt"/>
        </a:defRPr>
      </a:lvl2pPr>
      <a:lvl3pPr marL="457200" indent="-228600" algn="l" rtl="0" eaLnBrk="1" fontAlgn="base" hangingPunct="1">
        <a:lnSpc>
          <a:spcPct val="106000"/>
        </a:lnSpc>
        <a:spcBef>
          <a:spcPct val="20000"/>
        </a:spcBef>
        <a:spcAft>
          <a:spcPct val="0"/>
        </a:spcAft>
        <a:buClr>
          <a:schemeClr val="tx1"/>
        </a:buClr>
        <a:buFont typeface="Arial" charset="0"/>
        <a:buChar char="–"/>
        <a:defRPr>
          <a:solidFill>
            <a:schemeClr val="tx1"/>
          </a:solidFill>
          <a:latin typeface="+mn-lt"/>
        </a:defRPr>
      </a:lvl3pPr>
      <a:lvl4pPr marL="681038" indent="-222250" algn="l" rtl="0" eaLnBrk="1" fontAlgn="base" hangingPunct="1">
        <a:lnSpc>
          <a:spcPct val="106000"/>
        </a:lnSpc>
        <a:spcBef>
          <a:spcPct val="20000"/>
        </a:spcBef>
        <a:spcAft>
          <a:spcPct val="0"/>
        </a:spcAft>
        <a:buClr>
          <a:schemeClr val="tx1"/>
        </a:buClr>
        <a:buChar char="•"/>
        <a:defRPr>
          <a:solidFill>
            <a:schemeClr val="tx1"/>
          </a:solidFill>
          <a:latin typeface="+mn-lt"/>
        </a:defRPr>
      </a:lvl4pPr>
      <a:lvl5pPr marL="1722438" indent="-236538" algn="l" rtl="0" eaLnBrk="1" fontAlgn="base" hangingPunct="1">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99717" name="Text Box 5"/>
          <p:cNvSpPr txBox="1">
            <a:spLocks noChangeArrowheads="1"/>
          </p:cNvSpPr>
          <p:nvPr/>
        </p:nvSpPr>
        <p:spPr bwMode="invGray">
          <a:xfrm>
            <a:off x="4517489" y="6707431"/>
            <a:ext cx="110608" cy="10611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2776"/>
              </a:buClr>
              <a:buSzPct val="65000"/>
              <a:buFont typeface="Wingdings" pitchFamily="2" charset="2"/>
              <a:buNone/>
              <a:defRPr/>
            </a:pPr>
            <a:fld id="{E89F17DF-7329-4B49-A4AE-A64E3CE0CA1B}" type="slidenum">
              <a:rPr lang="en-US" sz="700" smtClean="0">
                <a:solidFill>
                  <a:srgbClr val="002776"/>
                </a:solidFill>
                <a:cs typeface="Arial" charset="0"/>
              </a:rPr>
              <a:pPr algn="ctr" eaLnBrk="0" fontAlgn="base" hangingPunct="0">
                <a:lnSpc>
                  <a:spcPct val="106000"/>
                </a:lnSpc>
                <a:spcBef>
                  <a:spcPct val="0"/>
                </a:spcBef>
                <a:spcAft>
                  <a:spcPct val="0"/>
                </a:spcAft>
                <a:buClr>
                  <a:srgbClr val="002776"/>
                </a:buClr>
                <a:buSzPct val="65000"/>
                <a:buFont typeface="Wingdings" pitchFamily="2" charset="2"/>
                <a:buNone/>
                <a:defRPr/>
              </a:pPr>
              <a:t>‹#›</a:t>
            </a:fld>
            <a:endParaRPr lang="en-US" sz="1200" dirty="0">
              <a:solidFill>
                <a:srgbClr val="002776"/>
              </a:solidFill>
              <a:cs typeface="Arial" charset="0"/>
            </a:endParaRPr>
          </a:p>
        </p:txBody>
      </p:sp>
      <p:sp>
        <p:nvSpPr>
          <p:cNvPr id="3699759" name="Line 47"/>
          <p:cNvSpPr>
            <a:spLocks noChangeShapeType="1"/>
          </p:cNvSpPr>
          <p:nvPr/>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2776"/>
              </a:solidFill>
              <a:cs typeface="Arial" charset="0"/>
            </a:endParaRPr>
          </a:p>
        </p:txBody>
      </p:sp>
    </p:spTree>
    <p:extLst>
      <p:ext uri="{BB962C8B-B14F-4D97-AF65-F5344CB8AC3E}">
        <p14:creationId xmlns:p14="http://schemas.microsoft.com/office/powerpoint/2010/main" val="37333284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lnSpc>
          <a:spcPct val="106000"/>
        </a:lnSpc>
        <a:spcBef>
          <a:spcPct val="40000"/>
        </a:spcBef>
        <a:spcAft>
          <a:spcPct val="0"/>
        </a:spcAft>
        <a:buClr>
          <a:schemeClr val="tx1"/>
        </a:buClr>
        <a:buSzPct val="80000"/>
        <a:buFont typeface="Wingdings" pitchFamily="2" charset="2"/>
        <a:defRPr sz="2000">
          <a:solidFill>
            <a:schemeClr val="tx1"/>
          </a:solidFill>
          <a:latin typeface="+mn-lt"/>
          <a:ea typeface="+mn-ea"/>
          <a:cs typeface="+mn-cs"/>
        </a:defRPr>
      </a:lvl1pPr>
      <a:lvl2pPr marL="227013" indent="-225425" algn="l" rtl="0" eaLnBrk="1" fontAlgn="base" hangingPunct="1">
        <a:lnSpc>
          <a:spcPct val="106000"/>
        </a:lnSpc>
        <a:spcBef>
          <a:spcPct val="40000"/>
        </a:spcBef>
        <a:spcAft>
          <a:spcPct val="0"/>
        </a:spcAft>
        <a:buClr>
          <a:schemeClr val="tx1"/>
        </a:buClr>
        <a:buFont typeface="Arial" pitchFamily="34" charset="0"/>
        <a:buChar char="•"/>
        <a:defRPr sz="2000">
          <a:solidFill>
            <a:schemeClr val="tx1"/>
          </a:solidFill>
          <a:latin typeface="+mn-lt"/>
        </a:defRPr>
      </a:lvl2pPr>
      <a:lvl3pPr marL="457200" indent="-228600" algn="l" rtl="0" eaLnBrk="1" fontAlgn="base" hangingPunct="1">
        <a:lnSpc>
          <a:spcPct val="106000"/>
        </a:lnSpc>
        <a:spcBef>
          <a:spcPct val="20000"/>
        </a:spcBef>
        <a:spcAft>
          <a:spcPct val="0"/>
        </a:spcAft>
        <a:buClr>
          <a:schemeClr val="tx1"/>
        </a:buClr>
        <a:buFont typeface="Arial" charset="0"/>
        <a:buChar char="–"/>
        <a:defRPr>
          <a:solidFill>
            <a:schemeClr val="tx1"/>
          </a:solidFill>
          <a:latin typeface="+mn-lt"/>
        </a:defRPr>
      </a:lvl3pPr>
      <a:lvl4pPr marL="681038" indent="-222250" algn="l" rtl="0" eaLnBrk="1" fontAlgn="base" hangingPunct="1">
        <a:lnSpc>
          <a:spcPct val="106000"/>
        </a:lnSpc>
        <a:spcBef>
          <a:spcPct val="20000"/>
        </a:spcBef>
        <a:spcAft>
          <a:spcPct val="0"/>
        </a:spcAft>
        <a:buClr>
          <a:schemeClr val="tx1"/>
        </a:buClr>
        <a:buChar char="•"/>
        <a:defRPr>
          <a:solidFill>
            <a:schemeClr val="tx1"/>
          </a:solidFill>
          <a:latin typeface="+mn-lt"/>
        </a:defRPr>
      </a:lvl4pPr>
      <a:lvl5pPr marL="912813" indent="-236538" algn="l" rtl="0" eaLnBrk="1" fontAlgn="base" hangingPunct="1">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699717" name="Text Box 5"/>
          <p:cNvSpPr txBox="1">
            <a:spLocks noChangeArrowheads="1"/>
          </p:cNvSpPr>
          <p:nvPr/>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rPr>
              <a:t>- </a:t>
            </a:r>
            <a:fld id="{485DE658-46E8-4DB4-9B7E-91C594B5C9FA}" type="slidenum">
              <a:rPr lang="en-US" sz="12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rPr>
              <a:t> -</a:t>
            </a:r>
          </a:p>
        </p:txBody>
      </p:sp>
      <p:sp>
        <p:nvSpPr>
          <p:cNvPr id="3699759" name="Line 47"/>
          <p:cNvSpPr>
            <a:spLocks noChangeShapeType="1"/>
          </p:cNvSpPr>
          <p:nvPr/>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pic>
        <p:nvPicPr>
          <p:cNvPr id="20488" name="Picture 50" descr="DEL_COL"/>
          <p:cNvPicPr>
            <a:picLocks noChangeArrowheads="1"/>
          </p:cNvPicPr>
          <p:nvPr/>
        </p:nvPicPr>
        <p:blipFill>
          <a:blip r:embed="rId32" cstate="print"/>
          <a:srcRect/>
          <a:stretch>
            <a:fillRect/>
          </a:stretch>
        </p:blipFill>
        <p:spPr bwMode="gray">
          <a:xfrm>
            <a:off x="395288" y="6616700"/>
            <a:ext cx="868362" cy="165100"/>
          </a:xfrm>
          <a:prstGeom prst="rect">
            <a:avLst/>
          </a:prstGeom>
          <a:noFill/>
          <a:ln w="9525">
            <a:noFill/>
            <a:miter lim="800000"/>
            <a:headEnd/>
            <a:tailEnd/>
          </a:ln>
        </p:spPr>
      </p:pic>
      <p:pic>
        <p:nvPicPr>
          <p:cNvPr id="8" name="Picture 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726152" y="87630"/>
            <a:ext cx="1011448" cy="1005840"/>
          </a:xfrm>
          <a:prstGeom prst="rect">
            <a:avLst/>
          </a:prstGeom>
        </p:spPr>
      </p:pic>
    </p:spTree>
    <p:extLst>
      <p:ext uri="{BB962C8B-B14F-4D97-AF65-F5344CB8AC3E}">
        <p14:creationId xmlns:p14="http://schemas.microsoft.com/office/powerpoint/2010/main" val="16702846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9" r:id="rId30"/>
  </p:sldLayoutIdLst>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buNone/>
        <a:defRPr sz="1800">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2" pitchFamily="18" charset="2"/>
        <a:buChar char="¡"/>
        <a:defRPr sz="1800">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6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6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5.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hyperlink" Target="../ESS%20WBT%20Final/Retirement%20and%20Refund%20Certification.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4800" y="317499"/>
            <a:ext cx="8462963" cy="6111875"/>
            <a:chOff x="304800" y="317499"/>
            <a:chExt cx="8462963" cy="6111875"/>
          </a:xfrm>
        </p:grpSpPr>
        <p:sp>
          <p:nvSpPr>
            <p:cNvPr id="5" name="SHP_165"/>
            <p:cNvSpPr>
              <a:spLocks noChangeArrowheads="1"/>
            </p:cNvSpPr>
            <p:nvPr/>
          </p:nvSpPr>
          <p:spPr bwMode="auto">
            <a:xfrm>
              <a:off x="304800" y="317499"/>
              <a:ext cx="8462963" cy="6111875"/>
            </a:xfrm>
            <a:prstGeom prst="rect">
              <a:avLst/>
            </a:prstGeom>
            <a:noFill/>
            <a:ln w="19050" algn="ctr">
              <a:solidFill>
                <a:srgbClr val="374A6A"/>
              </a:solidFill>
              <a:miter lim="800000"/>
              <a:headEnd/>
              <a:tailEnd/>
            </a:ln>
          </p:spPr>
          <p:txBody>
            <a:bodyPr lIns="90000" tIns="90000" rIns="90000" bIns="90000" anchor="ctr"/>
            <a:lstStyle/>
            <a:p>
              <a:pPr marL="119063" indent="-119063" eaLnBrk="0" fontAlgn="base" hangingPunct="0">
                <a:spcBef>
                  <a:spcPct val="50000"/>
                </a:spcBef>
                <a:spcAft>
                  <a:spcPct val="0"/>
                </a:spcAft>
              </a:pPr>
              <a:endParaRPr lang="en-US" sz="1100" b="1" dirty="0">
                <a:solidFill>
                  <a:srgbClr val="000000"/>
                </a:solidFill>
              </a:endParaRPr>
            </a:p>
          </p:txBody>
        </p:sp>
        <p:sp>
          <p:nvSpPr>
            <p:cNvPr id="7" name="TextBox 6"/>
            <p:cNvSpPr txBox="1"/>
            <p:nvPr/>
          </p:nvSpPr>
          <p:spPr bwMode="auto">
            <a:xfrm>
              <a:off x="376238" y="3901629"/>
              <a:ext cx="7091362" cy="483850"/>
            </a:xfrm>
            <a:prstGeom prst="rect">
              <a:avLst/>
            </a:prstGeom>
          </p:spPr>
          <p:txBody>
            <a:bodyPr wrap="square" rtlCol="0">
              <a:spAutoFit/>
            </a:bodyPr>
            <a:lstStyle/>
            <a:p>
              <a:pPr indent="1588" fontAlgn="base">
                <a:lnSpc>
                  <a:spcPct val="106000"/>
                </a:lnSpc>
                <a:spcBef>
                  <a:spcPct val="40000"/>
                </a:spcBef>
                <a:spcAft>
                  <a:spcPct val="0"/>
                </a:spcAft>
                <a:buClr>
                  <a:srgbClr val="000000"/>
                </a:buClr>
              </a:pPr>
              <a:r>
                <a:rPr lang="en-US" sz="2400" b="1" dirty="0">
                  <a:solidFill>
                    <a:srgbClr val="046A38"/>
                  </a:solidFill>
                  <a:cs typeface="Arial" charset="0"/>
                </a:rPr>
                <a:t>Employer Self Service (ESS) – OASIS Training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73999"/>
              <a:ext cx="1291161" cy="12840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616" y="5029200"/>
              <a:ext cx="4657345" cy="1005840"/>
            </a:xfrm>
            <a:prstGeom prst="rect">
              <a:avLst/>
            </a:prstGeom>
          </p:spPr>
        </p:pic>
        <p:sp>
          <p:nvSpPr>
            <p:cNvPr id="13" name="TextBox 12"/>
            <p:cNvSpPr txBox="1"/>
            <p:nvPr/>
          </p:nvSpPr>
          <p:spPr bwMode="auto">
            <a:xfrm>
              <a:off x="304800" y="2144899"/>
              <a:ext cx="8086724" cy="1090940"/>
            </a:xfrm>
            <a:prstGeom prst="rect">
              <a:avLst/>
            </a:prstGeom>
          </p:spPr>
          <p:txBody>
            <a:bodyPr wrap="square" rtlCol="0">
              <a:spAutoFit/>
            </a:bodyPr>
            <a:lstStyle/>
            <a:p>
              <a:pPr indent="1588" fontAlgn="base">
                <a:lnSpc>
                  <a:spcPct val="106000"/>
                </a:lnSpc>
                <a:spcBef>
                  <a:spcPct val="40000"/>
                </a:spcBef>
                <a:spcAft>
                  <a:spcPct val="0"/>
                </a:spcAft>
                <a:buClr>
                  <a:srgbClr val="000000"/>
                </a:buClr>
              </a:pPr>
              <a:r>
                <a:rPr lang="en-US" sz="3200" dirty="0">
                  <a:solidFill>
                    <a:srgbClr val="012169"/>
                  </a:solidFill>
                  <a:cs typeface="Arial" charset="0"/>
                </a:rPr>
                <a:t>West Virginia Consolidated Public Retirement Board</a:t>
              </a:r>
            </a:p>
          </p:txBody>
        </p:sp>
      </p:grpSp>
    </p:spTree>
    <p:custDataLst>
      <p:tags r:id="rId1"/>
    </p:custDataLst>
    <p:extLst>
      <p:ext uri="{BB962C8B-B14F-4D97-AF65-F5344CB8AC3E}">
        <p14:creationId xmlns:p14="http://schemas.microsoft.com/office/powerpoint/2010/main" val="331871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197225" y="914400"/>
            <a:ext cx="2743200" cy="1371600"/>
          </a:xfrm>
          <a:prstGeom prst="roundRect">
            <a:avLst>
              <a:gd name="adj" fmla="val 10178"/>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eaLnBrk="0" hangingPunct="0">
              <a:defRPr/>
            </a:pPr>
            <a:r>
              <a:rPr lang="en-US" sz="1400" b="1" kern="0" dirty="0">
                <a:cs typeface="Arial" charset="0"/>
              </a:rPr>
              <a:t>Administrative User </a:t>
            </a:r>
          </a:p>
          <a:p>
            <a:pPr algn="ctr" eaLnBrk="0" hangingPunct="0">
              <a:defRPr/>
            </a:pPr>
            <a:endParaRPr lang="en-US" sz="1200" kern="0" dirty="0">
              <a:cs typeface="Arial" charset="0"/>
            </a:endParaRPr>
          </a:p>
          <a:p>
            <a:pPr marL="0" lvl="1" algn="ctr">
              <a:spcBef>
                <a:spcPts val="600"/>
              </a:spcBef>
              <a:buSzPct val="100000"/>
            </a:pPr>
            <a:r>
              <a:rPr lang="en-US" sz="1200" dirty="0"/>
              <a:t>Has access to all ESS functionality including Manage Users</a:t>
            </a:r>
          </a:p>
        </p:txBody>
      </p:sp>
      <p:sp>
        <p:nvSpPr>
          <p:cNvPr id="15" name="Rounded Rectangle 14"/>
          <p:cNvSpPr/>
          <p:nvPr/>
        </p:nvSpPr>
        <p:spPr>
          <a:xfrm>
            <a:off x="3197225" y="5630440"/>
            <a:ext cx="2743200" cy="1112472"/>
          </a:xfrm>
          <a:prstGeom prst="roundRect">
            <a:avLst>
              <a:gd name="adj" fmla="val 10178"/>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indent="-231775" algn="ctr" fontAlgn="base">
              <a:spcBef>
                <a:spcPct val="0"/>
              </a:spcBef>
              <a:spcAft>
                <a:spcPct val="0"/>
              </a:spcAft>
            </a:pPr>
            <a:r>
              <a:rPr lang="en-US" sz="1400" b="1" dirty="0">
                <a:solidFill>
                  <a:schemeClr val="bg1"/>
                </a:solidFill>
              </a:rPr>
              <a:t>DSRS User </a:t>
            </a:r>
            <a:endParaRPr lang="en-US" sz="1200" u="sng" dirty="0">
              <a:solidFill>
                <a:schemeClr val="bg1"/>
              </a:solidFill>
            </a:endParaRPr>
          </a:p>
          <a:p>
            <a:pPr marL="0" lvl="1" algn="ctr">
              <a:spcBef>
                <a:spcPts val="600"/>
              </a:spcBef>
              <a:buSzPct val="100000"/>
            </a:pPr>
            <a:r>
              <a:rPr lang="en-US" sz="1200" dirty="0"/>
              <a:t>Has access to be able to report DSRS fees only, no other access is given with this role assignment </a:t>
            </a:r>
          </a:p>
        </p:txBody>
      </p:sp>
      <p:sp>
        <p:nvSpPr>
          <p:cNvPr id="3" name="Title 2"/>
          <p:cNvSpPr>
            <a:spLocks noGrp="1"/>
          </p:cNvSpPr>
          <p:nvPr>
            <p:ph type="title"/>
          </p:nvPr>
        </p:nvSpPr>
        <p:spPr>
          <a:xfrm>
            <a:off x="400050" y="228600"/>
            <a:ext cx="6675120" cy="365125"/>
          </a:xfrm>
        </p:spPr>
        <p:txBody>
          <a:bodyPr/>
          <a:lstStyle/>
          <a:p>
            <a:r>
              <a:rPr lang="en-US" dirty="0"/>
              <a:t>ESS User Roles Functions </a:t>
            </a:r>
          </a:p>
        </p:txBody>
      </p:sp>
      <p:graphicFrame>
        <p:nvGraphicFramePr>
          <p:cNvPr id="4" name="Chart 3"/>
          <p:cNvGraphicFramePr/>
          <p:nvPr>
            <p:extLst>
              <p:ext uri="{D42A27DB-BD31-4B8C-83A1-F6EECF244321}">
                <p14:modId xmlns:p14="http://schemas.microsoft.com/office/powerpoint/2010/main" val="2945986034"/>
              </p:ext>
            </p:extLst>
          </p:nvPr>
        </p:nvGraphicFramePr>
        <p:xfrm>
          <a:off x="2815671" y="2659878"/>
          <a:ext cx="3512024" cy="2640989"/>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a:grpSpLocks noChangeAspect="1"/>
          </p:cNvGrpSpPr>
          <p:nvPr/>
        </p:nvGrpSpPr>
        <p:grpSpPr>
          <a:xfrm rot="18900000">
            <a:off x="4160203" y="2456441"/>
            <a:ext cx="822960" cy="822960"/>
            <a:chOff x="7606853" y="246063"/>
            <a:chExt cx="896937" cy="896937"/>
          </a:xfrm>
          <a:solidFill>
            <a:schemeClr val="bg1">
              <a:lumMod val="50000"/>
            </a:schemeClr>
          </a:solidFill>
        </p:grpSpPr>
        <p:sp>
          <p:nvSpPr>
            <p:cNvPr id="6" name="Teardrop 5"/>
            <p:cNvSpPr/>
            <p:nvPr/>
          </p:nvSpPr>
          <p:spPr>
            <a:xfrm>
              <a:off x="7606853" y="246063"/>
              <a:ext cx="896937" cy="896937"/>
            </a:xfrm>
            <a:prstGeom prst="teardrop">
              <a:avLst/>
            </a:prstGeom>
            <a:grp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7647293" y="280458"/>
              <a:ext cx="822602" cy="822602"/>
            </a:xfrm>
            <a:prstGeom prst="ellipse">
              <a:avLst/>
            </a:prstGeom>
            <a:grp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8" name="Teardrop 7"/>
          <p:cNvSpPr/>
          <p:nvPr/>
        </p:nvSpPr>
        <p:spPr>
          <a:xfrm rot="11700000">
            <a:off x="3075867" y="3550971"/>
            <a:ext cx="822960" cy="822960"/>
          </a:xfrm>
          <a:prstGeom prst="teardrop">
            <a:avLst/>
          </a:prstGeom>
          <a:solidFill>
            <a:schemeClr val="accent3">
              <a:lumMod val="75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 name="Group 9"/>
          <p:cNvGrpSpPr>
            <a:grpSpLocks noChangeAspect="1"/>
          </p:cNvGrpSpPr>
          <p:nvPr/>
        </p:nvGrpSpPr>
        <p:grpSpPr>
          <a:xfrm rot="8245315">
            <a:off x="4132321" y="4684897"/>
            <a:ext cx="822959" cy="822960"/>
            <a:chOff x="7419587" y="510940"/>
            <a:chExt cx="896937" cy="896937"/>
          </a:xfrm>
          <a:solidFill>
            <a:schemeClr val="bg1">
              <a:lumMod val="85000"/>
            </a:schemeClr>
          </a:solidFill>
        </p:grpSpPr>
        <p:sp>
          <p:nvSpPr>
            <p:cNvPr id="11" name="Teardrop 10"/>
            <p:cNvSpPr/>
            <p:nvPr/>
          </p:nvSpPr>
          <p:spPr>
            <a:xfrm>
              <a:off x="7419587" y="510940"/>
              <a:ext cx="896937" cy="896937"/>
            </a:xfrm>
            <a:prstGeom prst="teardrop">
              <a:avLst>
                <a:gd name="adj" fmla="val 91818"/>
              </a:avLst>
            </a:prstGeom>
            <a:solidFill>
              <a:schemeClr val="accent3">
                <a:lumMod val="75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12" name="Oval 11"/>
            <p:cNvSpPr/>
            <p:nvPr/>
          </p:nvSpPr>
          <p:spPr>
            <a:xfrm>
              <a:off x="7460038" y="545336"/>
              <a:ext cx="822603" cy="822602"/>
            </a:xfrm>
            <a:prstGeom prst="ellipse">
              <a:avLst/>
            </a:prstGeom>
            <a:solidFill>
              <a:schemeClr val="accent3">
                <a:lumMod val="5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16" name="Group 4"/>
          <p:cNvGrpSpPr>
            <a:grpSpLocks noChangeAspect="1"/>
          </p:cNvGrpSpPr>
          <p:nvPr/>
        </p:nvGrpSpPr>
        <p:grpSpPr bwMode="auto">
          <a:xfrm>
            <a:off x="4353495" y="3230355"/>
            <a:ext cx="372202" cy="87275"/>
            <a:chOff x="384" y="1183"/>
            <a:chExt cx="290" cy="68"/>
          </a:xfrm>
          <a:solidFill>
            <a:schemeClr val="bg1"/>
          </a:solidFill>
        </p:grpSpPr>
        <p:sp>
          <p:nvSpPr>
            <p:cNvPr id="17" name="Freeform 6"/>
            <p:cNvSpPr>
              <a:spLocks/>
            </p:cNvSpPr>
            <p:nvPr/>
          </p:nvSpPr>
          <p:spPr bwMode="auto">
            <a:xfrm>
              <a:off x="384" y="1183"/>
              <a:ext cx="70" cy="68"/>
            </a:xfrm>
            <a:custGeom>
              <a:avLst/>
              <a:gdLst>
                <a:gd name="T0" fmla="*/ 27 w 114"/>
                <a:gd name="T1" fmla="*/ 0 h 109"/>
                <a:gd name="T2" fmla="*/ 27 w 114"/>
                <a:gd name="T3" fmla="*/ 0 h 109"/>
                <a:gd name="T4" fmla="*/ 114 w 114"/>
                <a:gd name="T5" fmla="*/ 89 h 109"/>
                <a:gd name="T6" fmla="*/ 27 w 114"/>
                <a:gd name="T7" fmla="*/ 0 h 109"/>
              </a:gdLst>
              <a:ahLst/>
              <a:cxnLst>
                <a:cxn ang="0">
                  <a:pos x="T0" y="T1"/>
                </a:cxn>
                <a:cxn ang="0">
                  <a:pos x="T2" y="T3"/>
                </a:cxn>
                <a:cxn ang="0">
                  <a:pos x="T4" y="T5"/>
                </a:cxn>
                <a:cxn ang="0">
                  <a:pos x="T6" y="T7"/>
                </a:cxn>
              </a:cxnLst>
              <a:rect l="0" t="0" r="r" b="b"/>
              <a:pathLst>
                <a:path w="114" h="109">
                  <a:moveTo>
                    <a:pt x="27" y="0"/>
                  </a:moveTo>
                  <a:lnTo>
                    <a:pt x="27" y="0"/>
                  </a:lnTo>
                  <a:cubicBezTo>
                    <a:pt x="27" y="0"/>
                    <a:pt x="0" y="109"/>
                    <a:pt x="114" y="89"/>
                  </a:cubicBezTo>
                  <a:cubicBezTo>
                    <a:pt x="114" y="89"/>
                    <a:pt x="35" y="73"/>
                    <a:pt x="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p:nvSpPr>
          <p:spPr bwMode="auto">
            <a:xfrm>
              <a:off x="605" y="1183"/>
              <a:ext cx="69" cy="68"/>
            </a:xfrm>
            <a:custGeom>
              <a:avLst/>
              <a:gdLst>
                <a:gd name="T0" fmla="*/ 26 w 113"/>
                <a:gd name="T1" fmla="*/ 0 h 109"/>
                <a:gd name="T2" fmla="*/ 26 w 113"/>
                <a:gd name="T3" fmla="*/ 0 h 109"/>
                <a:gd name="T4" fmla="*/ 113 w 113"/>
                <a:gd name="T5" fmla="*/ 89 h 109"/>
                <a:gd name="T6" fmla="*/ 26 w 113"/>
                <a:gd name="T7" fmla="*/ 0 h 109"/>
              </a:gdLst>
              <a:ahLst/>
              <a:cxnLst>
                <a:cxn ang="0">
                  <a:pos x="T0" y="T1"/>
                </a:cxn>
                <a:cxn ang="0">
                  <a:pos x="T2" y="T3"/>
                </a:cxn>
                <a:cxn ang="0">
                  <a:pos x="T4" y="T5"/>
                </a:cxn>
                <a:cxn ang="0">
                  <a:pos x="T6" y="T7"/>
                </a:cxn>
              </a:cxnLst>
              <a:rect l="0" t="0" r="r" b="b"/>
              <a:pathLst>
                <a:path w="113" h="109">
                  <a:moveTo>
                    <a:pt x="26" y="0"/>
                  </a:moveTo>
                  <a:lnTo>
                    <a:pt x="26" y="0"/>
                  </a:lnTo>
                  <a:cubicBezTo>
                    <a:pt x="26" y="0"/>
                    <a:pt x="0" y="109"/>
                    <a:pt x="113" y="89"/>
                  </a:cubicBezTo>
                  <a:cubicBezTo>
                    <a:pt x="113" y="89"/>
                    <a:pt x="35" y="73"/>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Freeform 32"/>
          <p:cNvSpPr>
            <a:spLocks noChangeAspect="1"/>
          </p:cNvSpPr>
          <p:nvPr/>
        </p:nvSpPr>
        <p:spPr bwMode="auto">
          <a:xfrm>
            <a:off x="4294505" y="2529259"/>
            <a:ext cx="548640" cy="528039"/>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2"/>
          <p:cNvSpPr>
            <a:spLocks noChangeAspect="1"/>
          </p:cNvSpPr>
          <p:nvPr/>
        </p:nvSpPr>
        <p:spPr bwMode="auto">
          <a:xfrm>
            <a:off x="4268982" y="4781011"/>
            <a:ext cx="548640" cy="528039"/>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1" name="Rounded Rectangle 20"/>
          <p:cNvSpPr/>
          <p:nvPr/>
        </p:nvSpPr>
        <p:spPr>
          <a:xfrm>
            <a:off x="6096000" y="3618091"/>
            <a:ext cx="2743200" cy="1371600"/>
          </a:xfrm>
          <a:prstGeom prst="roundRect">
            <a:avLst>
              <a:gd name="adj" fmla="val 10178"/>
            </a:avLst>
          </a:prstGeom>
          <a:solidFill>
            <a:srgbClr val="81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indent="-231775" algn="ctr" fontAlgn="base">
              <a:spcBef>
                <a:spcPct val="0"/>
              </a:spcBef>
              <a:spcAft>
                <a:spcPct val="0"/>
              </a:spcAft>
            </a:pPr>
            <a:r>
              <a:rPr lang="en-US" sz="1400" b="1" dirty="0">
                <a:solidFill>
                  <a:schemeClr val="bg1"/>
                </a:solidFill>
              </a:rPr>
              <a:t>Staff  User </a:t>
            </a:r>
            <a:endParaRPr lang="en-US" sz="1200" u="sng" dirty="0">
              <a:solidFill>
                <a:schemeClr val="bg1"/>
              </a:solidFill>
            </a:endParaRPr>
          </a:p>
          <a:p>
            <a:pPr marL="0" lvl="1" algn="ctr">
              <a:spcBef>
                <a:spcPts val="600"/>
              </a:spcBef>
              <a:buSzPct val="100000"/>
            </a:pPr>
            <a:r>
              <a:rPr lang="en-US" sz="1200" dirty="0"/>
              <a:t>Has access to non-essential functions, such as Death Notice, Contact Persons, Maintain Seminars, Download CPRBs, and others</a:t>
            </a:r>
          </a:p>
        </p:txBody>
      </p:sp>
      <p:grpSp>
        <p:nvGrpSpPr>
          <p:cNvPr id="22" name="Group 21"/>
          <p:cNvGrpSpPr>
            <a:grpSpLocks noChangeAspect="1"/>
          </p:cNvGrpSpPr>
          <p:nvPr/>
        </p:nvGrpSpPr>
        <p:grpSpPr>
          <a:xfrm rot="4776862">
            <a:off x="5172838" y="3517280"/>
            <a:ext cx="822960" cy="822960"/>
            <a:chOff x="7606853" y="246063"/>
            <a:chExt cx="896937" cy="896937"/>
          </a:xfrm>
          <a:solidFill>
            <a:schemeClr val="bg1">
              <a:lumMod val="85000"/>
            </a:schemeClr>
          </a:solidFill>
        </p:grpSpPr>
        <p:sp>
          <p:nvSpPr>
            <p:cNvPr id="23" name="Teardrop 22"/>
            <p:cNvSpPr/>
            <p:nvPr/>
          </p:nvSpPr>
          <p:spPr>
            <a:xfrm>
              <a:off x="7606853" y="246063"/>
              <a:ext cx="896937" cy="896937"/>
            </a:xfrm>
            <a:prstGeom prst="teardrop">
              <a:avLst/>
            </a:prstGeom>
            <a:solidFill>
              <a:schemeClr val="accent3">
                <a:lumMod val="75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25" name="Oval 24"/>
            <p:cNvSpPr/>
            <p:nvPr/>
          </p:nvSpPr>
          <p:spPr>
            <a:xfrm>
              <a:off x="7647293" y="280458"/>
              <a:ext cx="822602" cy="822602"/>
            </a:xfrm>
            <a:prstGeom prst="ellipse">
              <a:avLst/>
            </a:prstGeom>
            <a:solidFill>
              <a:schemeClr val="accent3">
                <a:lumMod val="5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8" name="Freeform 32"/>
          <p:cNvSpPr>
            <a:spLocks noChangeAspect="1"/>
          </p:cNvSpPr>
          <p:nvPr/>
        </p:nvSpPr>
        <p:spPr bwMode="auto">
          <a:xfrm>
            <a:off x="5314121" y="3616211"/>
            <a:ext cx="548640" cy="528039"/>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9" name="Rounded Rectangle 28"/>
          <p:cNvSpPr/>
          <p:nvPr/>
        </p:nvSpPr>
        <p:spPr>
          <a:xfrm>
            <a:off x="208486" y="3616211"/>
            <a:ext cx="2743200" cy="1371600"/>
          </a:xfrm>
          <a:prstGeom prst="roundRect">
            <a:avLst>
              <a:gd name="adj" fmla="val 10178"/>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indent="-231775" algn="ctr" fontAlgn="base">
              <a:spcBef>
                <a:spcPct val="0"/>
              </a:spcBef>
              <a:spcAft>
                <a:spcPct val="0"/>
              </a:spcAft>
            </a:pPr>
            <a:r>
              <a:rPr lang="en-US" sz="1400" b="1" dirty="0"/>
              <a:t>Employer Reporting User </a:t>
            </a:r>
          </a:p>
          <a:p>
            <a:pPr indent="-231775" fontAlgn="base">
              <a:spcBef>
                <a:spcPct val="0"/>
              </a:spcBef>
              <a:spcAft>
                <a:spcPct val="0"/>
              </a:spcAft>
            </a:pPr>
            <a:endParaRPr lang="en-US" sz="1200" dirty="0"/>
          </a:p>
          <a:p>
            <a:pPr marL="0" lvl="1" algn="ctr">
              <a:spcBef>
                <a:spcPts val="600"/>
              </a:spcBef>
              <a:buSzPct val="100000"/>
            </a:pPr>
            <a:r>
              <a:rPr lang="en-US" sz="1200" dirty="0"/>
              <a:t>Has access to all ESS functionality except Manage Users</a:t>
            </a:r>
          </a:p>
        </p:txBody>
      </p:sp>
      <p:sp>
        <p:nvSpPr>
          <p:cNvPr id="30" name="Oval 29"/>
          <p:cNvSpPr/>
          <p:nvPr/>
        </p:nvSpPr>
        <p:spPr>
          <a:xfrm rot="11700000">
            <a:off x="3119493" y="3590014"/>
            <a:ext cx="754756" cy="754756"/>
          </a:xfrm>
          <a:prstGeom prst="ellipse">
            <a:avLst/>
          </a:prstGeom>
          <a:solidFill>
            <a:schemeClr val="bg1">
              <a:lumMod val="5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31" name="Freeform 32"/>
          <p:cNvSpPr>
            <a:spLocks noChangeAspect="1"/>
          </p:cNvSpPr>
          <p:nvPr/>
        </p:nvSpPr>
        <p:spPr bwMode="auto">
          <a:xfrm>
            <a:off x="3245205" y="3636077"/>
            <a:ext cx="548640" cy="528040"/>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61145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view the functions the ESS Administrator can perform in ESS. </a:t>
            </a:r>
          </a:p>
        </p:txBody>
      </p:sp>
      <p:sp>
        <p:nvSpPr>
          <p:cNvPr id="3" name="Title 2"/>
          <p:cNvSpPr>
            <a:spLocks noGrp="1"/>
          </p:cNvSpPr>
          <p:nvPr>
            <p:ph type="title"/>
          </p:nvPr>
        </p:nvSpPr>
        <p:spPr/>
        <p:txBody>
          <a:bodyPr/>
          <a:lstStyle/>
          <a:p>
            <a:r>
              <a:rPr lang="en-US" dirty="0"/>
              <a:t>Demonstration – ESS Administrator Functions</a:t>
            </a:r>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4610101" y="1828800"/>
            <a:ext cx="342900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a:solidFill>
                  <a:srgbClr val="000066"/>
                </a:solidFill>
                <a:latin typeface="Arial" charset="0"/>
              </a:rPr>
              <a:t>ESS Administration Functions</a:t>
            </a:r>
            <a:endParaRPr kumimoji="0" lang="en-US" sz="1600" b="1" i="0" u="none" strike="noStrike" cap="none" normalizeH="0" baseline="0" dirty="0">
              <a:ln>
                <a:noFill/>
              </a:ln>
              <a:solidFill>
                <a:srgbClr val="000066"/>
              </a:solidFill>
              <a:effectLst/>
              <a:latin typeface="Arial" charset="0"/>
            </a:endParaRPr>
          </a:p>
        </p:txBody>
      </p:sp>
      <p:sp>
        <p:nvSpPr>
          <p:cNvPr id="20" name="Pentagon 19"/>
          <p:cNvSpPr/>
          <p:nvPr/>
        </p:nvSpPr>
        <p:spPr bwMode="auto">
          <a:xfrm>
            <a:off x="342900" y="28956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Office Locations</a:t>
            </a:r>
          </a:p>
        </p:txBody>
      </p:sp>
      <p:sp>
        <p:nvSpPr>
          <p:cNvPr id="21" name="Pentagon 20"/>
          <p:cNvSpPr/>
          <p:nvPr/>
        </p:nvSpPr>
        <p:spPr bwMode="auto">
          <a:xfrm>
            <a:off x="342900" y="3566626"/>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Contact Persons</a:t>
            </a:r>
          </a:p>
        </p:txBody>
      </p:sp>
      <p:sp>
        <p:nvSpPr>
          <p:cNvPr id="12" name="Pentagon 11"/>
          <p:cNvSpPr/>
          <p:nvPr/>
        </p:nvSpPr>
        <p:spPr bwMode="auto">
          <a:xfrm>
            <a:off x="323850" y="4222876"/>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Users</a:t>
            </a:r>
          </a:p>
        </p:txBody>
      </p:sp>
      <p:pic>
        <p:nvPicPr>
          <p:cNvPr id="4" name="Picture 3"/>
          <p:cNvPicPr>
            <a:picLocks noChangeAspect="1"/>
          </p:cNvPicPr>
          <p:nvPr/>
        </p:nvPicPr>
        <p:blipFill rotWithShape="1">
          <a:blip r:embed="rId4"/>
          <a:srcRect t="687"/>
          <a:stretch/>
        </p:blipFill>
        <p:spPr>
          <a:xfrm>
            <a:off x="4057650" y="2133600"/>
            <a:ext cx="4463997" cy="4126117"/>
          </a:xfrm>
          <a:prstGeom prst="rect">
            <a:avLst/>
          </a:prstGeom>
        </p:spPr>
      </p:pic>
    </p:spTree>
    <p:custDataLst>
      <p:tags r:id="rId1"/>
    </p:custDataLst>
    <p:extLst>
      <p:ext uri="{BB962C8B-B14F-4D97-AF65-F5344CB8AC3E}">
        <p14:creationId xmlns:p14="http://schemas.microsoft.com/office/powerpoint/2010/main" val="1713696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4" name="Admin Tab Function Only">
            <a:hlinkClick r:id="" action="ppaction://media"/>
          </p:cNvPr>
          <p:cNvPicPr>
            <a:picLocks noChangeAspect="1"/>
          </p:cNvPicPr>
          <p:nvPr>
            <a:videoFile r:link="rId1"/>
            <p:extLst>
              <p:ext uri="{DAA4B4D4-6D71-4841-9C94-3DE7FCFB9230}">
                <p14:media xmlns:p14="http://schemas.microsoft.com/office/powerpoint/2010/main" r:embed="rId2">
                  <p14:trim st="20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12556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76200"/>
            <a:ext cx="6702029" cy="704850"/>
          </a:xfrm>
          <a:noFill/>
          <a:ln w="9525">
            <a:noFill/>
            <a:miter lim="800000"/>
            <a:headEnd/>
            <a:tailEnd/>
          </a:ln>
        </p:spPr>
        <p:txBody>
          <a:bodyPr vert="horz" wrap="square" lIns="0" tIns="0" rIns="0" bIns="0" numCol="1" anchor="b" anchorCtr="0" compatLnSpc="1">
            <a:prstTxWarp prst="textNoShape">
              <a:avLst/>
            </a:prstTxWarp>
          </a:bodyPr>
          <a:lstStyle/>
          <a:p>
            <a:r>
              <a:rPr lang="en-US" altLang="en-US" dirty="0"/>
              <a:t>COMPASS: OASIS Reporting Employers</a:t>
            </a:r>
          </a:p>
        </p:txBody>
      </p:sp>
      <p:sp>
        <p:nvSpPr>
          <p:cNvPr id="24579" name="Content Placeholder 2"/>
          <p:cNvSpPr>
            <a:spLocks noGrp="1"/>
          </p:cNvSpPr>
          <p:nvPr>
            <p:ph idx="1"/>
          </p:nvPr>
        </p:nvSpPr>
        <p:spPr>
          <a:xfrm>
            <a:off x="457200" y="990600"/>
            <a:ext cx="8001000" cy="5486400"/>
          </a:xfrm>
        </p:spPr>
        <p:txBody>
          <a:bodyPr/>
          <a:lstStyle/>
          <a:p>
            <a:pPr marL="257175" indent="-257175">
              <a:buClr>
                <a:srgbClr val="006600"/>
              </a:buClr>
              <a:buSzPct val="100000"/>
              <a:buFont typeface="Wingdings" panose="05000000000000000000" pitchFamily="2" charset="2"/>
              <a:buChar char="§"/>
            </a:pPr>
            <a:r>
              <a:rPr lang="en-US" altLang="en-US" b="0" dirty="0"/>
              <a:t>With OASIS as your system of record, you will continue to enroll your employees within the OASIS system as a function of paying your employees. In OASIS system locate the Benefits Administration activity folder: </a:t>
            </a:r>
          </a:p>
          <a:p>
            <a:pPr marL="257175" indent="-257175">
              <a:buClr>
                <a:srgbClr val="006600"/>
              </a:buClr>
              <a:buSzPct val="100000"/>
              <a:buFont typeface="Wingdings" panose="05000000000000000000" pitchFamily="2" charset="2"/>
              <a:buChar char="§"/>
            </a:pPr>
            <a:r>
              <a:rPr lang="en-US" dirty="0"/>
              <a:t>Once the employee is located, click the Benefits Enrollment section of the BA page. The Benefits Enrollment page displays all of the benefits for which the employee is eligible including pensions:</a:t>
            </a:r>
            <a:endParaRPr lang="en-US" altLang="en-US" dirty="0"/>
          </a:p>
          <a:p>
            <a:pPr marL="0" indent="0">
              <a:buClr>
                <a:srgbClr val="006600"/>
              </a:buClr>
              <a:buSzPct val="100000"/>
            </a:pPr>
            <a:endParaRPr lang="en-US" altLang="en-US" sz="2000" b="0" dirty="0"/>
          </a:p>
          <a:p>
            <a:pPr marL="0" indent="0">
              <a:buClr>
                <a:srgbClr val="006600"/>
              </a:buClr>
              <a:buSzPct val="100000"/>
            </a:pPr>
            <a:r>
              <a:rPr lang="en-US" altLang="en-US" sz="2000" b="0" dirty="0"/>
              <a:t> </a:t>
            </a:r>
          </a:p>
          <a:p>
            <a:pPr marL="257175" indent="-257175">
              <a:buClr>
                <a:srgbClr val="006600"/>
              </a:buClr>
              <a:buSzPct val="100000"/>
              <a:buFont typeface="Wingdings" panose="05000000000000000000" pitchFamily="2" charset="2"/>
              <a:buChar char="§"/>
            </a:pPr>
            <a:endParaRPr lang="en-US" altLang="en-US" b="0" dirty="0"/>
          </a:p>
          <a:p>
            <a:pPr marL="257175" indent="-257175">
              <a:buClr>
                <a:srgbClr val="006600"/>
              </a:buClr>
              <a:buSzPct val="100000"/>
              <a:buFont typeface="Wingdings" panose="05000000000000000000" pitchFamily="2" charset="2"/>
              <a:buChar char="§"/>
            </a:pPr>
            <a:endParaRPr lang="en-US" altLang="en-US" b="0" dirty="0"/>
          </a:p>
          <a:p>
            <a:pPr marL="257175" indent="-257175">
              <a:buClr>
                <a:srgbClr val="006600"/>
              </a:buClr>
              <a:buSzPct val="100000"/>
              <a:buFont typeface="Wingdings" panose="05000000000000000000" pitchFamily="2" charset="2"/>
              <a:buChar char="§"/>
            </a:pPr>
            <a:r>
              <a:rPr lang="en-US" altLang="en-US" b="0" dirty="0"/>
              <a:t>The enrollment and contribution information that is reported to OASIS, such as your employee demographic data and earnings, will be passed on to CPRB from OASIS via a file sent through a secure transfer process. </a:t>
            </a:r>
          </a:p>
          <a:p>
            <a:pPr marL="257175" indent="-257175">
              <a:buClr>
                <a:srgbClr val="006600"/>
              </a:buClr>
              <a:buSzPct val="100000"/>
              <a:buFont typeface="Wingdings" panose="05000000000000000000" pitchFamily="2" charset="2"/>
              <a:buChar char="§"/>
            </a:pPr>
            <a:r>
              <a:rPr lang="en-US" altLang="en-US" dirty="0"/>
              <a:t>When a report is submitted, it will be ‘balanced’ by CPRB and any discrepancies will be invoiced</a:t>
            </a:r>
            <a:r>
              <a:rPr lang="en-US" altLang="en-US" sz="2000" dirty="0"/>
              <a:t>. </a:t>
            </a:r>
          </a:p>
          <a:p>
            <a:pPr marL="257175" indent="-257175">
              <a:buClr>
                <a:srgbClr val="006600"/>
              </a:buClr>
              <a:buSzPct val="100000"/>
              <a:buFont typeface="Wingdings" panose="05000000000000000000" pitchFamily="2" charset="2"/>
              <a:buChar char="§"/>
            </a:pPr>
            <a:endParaRPr lang="en-US" altLang="en-US" sz="2000" b="0" dirty="0"/>
          </a:p>
        </p:txBody>
      </p:sp>
      <p:pic>
        <p:nvPicPr>
          <p:cNvPr id="2" name="Picture 1"/>
          <p:cNvPicPr>
            <a:picLocks noChangeAspect="1"/>
          </p:cNvPicPr>
          <p:nvPr/>
        </p:nvPicPr>
        <p:blipFill>
          <a:blip r:embed="rId2"/>
          <a:stretch>
            <a:fillRect/>
          </a:stretch>
        </p:blipFill>
        <p:spPr>
          <a:xfrm>
            <a:off x="1447800" y="1876425"/>
            <a:ext cx="1714500" cy="257175"/>
          </a:xfrm>
          <a:prstGeom prst="rect">
            <a:avLst/>
          </a:prstGeom>
          <a:ln w="9525">
            <a:solidFill>
              <a:schemeClr val="tx1"/>
            </a:solidFill>
          </a:ln>
        </p:spPr>
      </p:pic>
      <p:pic>
        <p:nvPicPr>
          <p:cNvPr id="3" name="Picture 2"/>
          <p:cNvPicPr>
            <a:picLocks noChangeAspect="1"/>
          </p:cNvPicPr>
          <p:nvPr/>
        </p:nvPicPr>
        <p:blipFill>
          <a:blip r:embed="rId3"/>
          <a:stretch>
            <a:fillRect/>
          </a:stretch>
        </p:blipFill>
        <p:spPr>
          <a:xfrm>
            <a:off x="304800" y="3195833"/>
            <a:ext cx="8382000" cy="1604767"/>
          </a:xfrm>
          <a:prstGeom prst="rect">
            <a:avLst/>
          </a:prstGeom>
        </p:spPr>
      </p:pic>
    </p:spTree>
    <p:extLst>
      <p:ext uri="{BB962C8B-B14F-4D97-AF65-F5344CB8AC3E}">
        <p14:creationId xmlns:p14="http://schemas.microsoft.com/office/powerpoint/2010/main" val="285271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81000" y="76200"/>
            <a:ext cx="6371554" cy="704850"/>
          </a:xfrm>
          <a:noFill/>
          <a:ln w="9525">
            <a:noFill/>
            <a:miter lim="800000"/>
            <a:headEnd/>
            <a:tailEnd/>
          </a:ln>
        </p:spPr>
        <p:txBody>
          <a:bodyPr vert="horz" wrap="square" lIns="0" tIns="0" rIns="0" bIns="0" numCol="1" anchor="b" anchorCtr="0" compatLnSpc="1">
            <a:prstTxWarp prst="textNoShape">
              <a:avLst/>
            </a:prstTxWarp>
          </a:bodyPr>
          <a:lstStyle/>
          <a:p>
            <a:r>
              <a:rPr lang="en-US" altLang="en-US" dirty="0"/>
              <a:t>COMPASS: OASIS Reporting Employers</a:t>
            </a:r>
          </a:p>
        </p:txBody>
      </p:sp>
      <p:sp>
        <p:nvSpPr>
          <p:cNvPr id="31747" name="Content Placeholder 2"/>
          <p:cNvSpPr>
            <a:spLocks noGrp="1"/>
          </p:cNvSpPr>
          <p:nvPr>
            <p:ph idx="1"/>
          </p:nvPr>
        </p:nvSpPr>
        <p:spPr>
          <a:xfrm>
            <a:off x="381000" y="1524000"/>
            <a:ext cx="7285954" cy="4495800"/>
          </a:xfrm>
        </p:spPr>
        <p:txBody>
          <a:bodyPr/>
          <a:lstStyle/>
          <a:p>
            <a:pPr marL="257175" indent="-257175">
              <a:buClr>
                <a:srgbClr val="006600"/>
              </a:buClr>
              <a:buSzPct val="100000"/>
              <a:buFont typeface="Wingdings" panose="05000000000000000000" pitchFamily="2" charset="2"/>
              <a:buChar char="§"/>
            </a:pPr>
            <a:r>
              <a:rPr lang="en-US" altLang="en-US" sz="2000" dirty="0"/>
              <a:t>Any corrections that result in a difference between what was reported for an employee population in a particular reporting period and what was actually paid will be handled through the creation of invoices. </a:t>
            </a:r>
          </a:p>
          <a:p>
            <a:pPr marL="257175" indent="-257175">
              <a:buClr>
                <a:srgbClr val="006600"/>
              </a:buClr>
              <a:buSzPct val="100000"/>
              <a:buFont typeface="Wingdings" panose="05000000000000000000" pitchFamily="2" charset="2"/>
              <a:buChar char="§"/>
            </a:pPr>
            <a:r>
              <a:rPr lang="en-US" altLang="en-US" sz="2000" dirty="0"/>
              <a:t>When corrections are required, you will need to make the needed updates in OASIS in order to remit the funds correctly to CPRB. See myApps</a:t>
            </a:r>
            <a:r>
              <a:rPr lang="en-US" altLang="en-US" sz="2000" dirty="0">
                <a:sym typeface="Wingdings" panose="05000000000000000000" pitchFamily="2" charset="2"/>
              </a:rPr>
              <a:t>Enterprise Readiness Training HRM/Payroll and Supplemental Training Aids and Guides.</a:t>
            </a:r>
            <a:endParaRPr lang="en-US" altLang="en-US" sz="2000" dirty="0"/>
          </a:p>
          <a:p>
            <a:pPr marL="257175" indent="-257175">
              <a:buClr>
                <a:srgbClr val="006600"/>
              </a:buClr>
              <a:buSzPct val="100000"/>
              <a:buFont typeface="Wingdings" panose="05000000000000000000" pitchFamily="2" charset="2"/>
              <a:buChar char="§"/>
            </a:pPr>
            <a:r>
              <a:rPr lang="en-US" altLang="en-US" sz="2000" dirty="0">
                <a:solidFill>
                  <a:srgbClr val="000000"/>
                </a:solidFill>
              </a:rPr>
              <a:t>The payroll schedule for each plan year provided by OASIS will be updated automatically for all state agencies reporting via OASIS, and will not require the ESS Administrator for that agency to login to provide that information. </a:t>
            </a:r>
          </a:p>
          <a:p>
            <a:pPr marL="257175" indent="-257175">
              <a:buClr>
                <a:srgbClr val="006600"/>
              </a:buClr>
              <a:buSzPct val="100000"/>
              <a:buFont typeface="Wingdings" panose="05000000000000000000" pitchFamily="2" charset="2"/>
              <a:buChar char="§"/>
            </a:pPr>
            <a:endParaRPr lang="en-US" altLang="en-US" sz="2000" dirty="0"/>
          </a:p>
          <a:p>
            <a:pPr marL="257175" indent="-257175">
              <a:buClr>
                <a:srgbClr val="006600"/>
              </a:buClr>
              <a:buSzPct val="100000"/>
              <a:buFont typeface="Wingdings" panose="05000000000000000000" pitchFamily="2" charset="2"/>
              <a:buChar char="§"/>
            </a:pPr>
            <a:endParaRPr lang="en-US" altLang="en-US" sz="2000" b="0" dirty="0"/>
          </a:p>
        </p:txBody>
      </p:sp>
    </p:spTree>
    <p:extLst>
      <p:ext uri="{BB962C8B-B14F-4D97-AF65-F5344CB8AC3E}">
        <p14:creationId xmlns:p14="http://schemas.microsoft.com/office/powerpoint/2010/main" val="121370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81000" y="6439"/>
            <a:ext cx="6510338" cy="739378"/>
          </a:xfrm>
          <a:noFill/>
          <a:ln w="9525">
            <a:noFill/>
            <a:miter lim="800000"/>
            <a:headEnd/>
            <a:tailEnd/>
          </a:ln>
        </p:spPr>
        <p:txBody>
          <a:bodyPr vert="horz" wrap="square" lIns="0" tIns="0" rIns="0" bIns="0" numCol="1" anchor="b" anchorCtr="0" compatLnSpc="1">
            <a:prstTxWarp prst="textNoShape">
              <a:avLst/>
            </a:prstTxWarp>
          </a:bodyPr>
          <a:lstStyle/>
          <a:p>
            <a:r>
              <a:rPr lang="en-US" altLang="en-US" dirty="0"/>
              <a:t>COMPASS: OASIS Reporting Employers</a:t>
            </a:r>
          </a:p>
        </p:txBody>
      </p:sp>
      <p:sp>
        <p:nvSpPr>
          <p:cNvPr id="3" name="Content Placeholder 2"/>
          <p:cNvSpPr>
            <a:spLocks noGrp="1"/>
          </p:cNvSpPr>
          <p:nvPr>
            <p:ph idx="1"/>
          </p:nvPr>
        </p:nvSpPr>
        <p:spPr>
          <a:xfrm>
            <a:off x="381000" y="1447800"/>
            <a:ext cx="7253288" cy="4724400"/>
          </a:xfrm>
        </p:spPr>
        <p:txBody>
          <a:bodyPr/>
          <a:lstStyle/>
          <a:p>
            <a:pPr>
              <a:buClr>
                <a:srgbClr val="006600"/>
              </a:buClr>
              <a:buSzPct val="100000"/>
              <a:buFont typeface="Wingdings" panose="05000000000000000000" pitchFamily="2" charset="2"/>
              <a:buChar char="§"/>
              <a:defRPr/>
            </a:pPr>
            <a:r>
              <a:rPr lang="en-US" altLang="en-US" sz="2000" dirty="0">
                <a:solidFill>
                  <a:srgbClr val="000000"/>
                </a:solidFill>
              </a:rPr>
              <a:t>The COMPASS design teams have been working with the OASIS teams to integrate our two systems. OASIS and CPRB are working together to make the needed programming changes for the new COMPASS file layout. </a:t>
            </a:r>
          </a:p>
          <a:p>
            <a:pPr>
              <a:buClr>
                <a:srgbClr val="006600"/>
              </a:buClr>
              <a:buSzPct val="100000"/>
              <a:buFont typeface="Wingdings" panose="05000000000000000000" pitchFamily="2" charset="2"/>
              <a:buChar char="§"/>
              <a:defRPr/>
            </a:pPr>
            <a:r>
              <a:rPr lang="en-US" altLang="en-US" sz="2000" dirty="0"/>
              <a:t>The State of West Virginia is increasingly moving away from using sensitive data unless required, so you will have the option to use a permanent ID number, called the CPRB ID, instead of using an SSN.</a:t>
            </a:r>
          </a:p>
          <a:p>
            <a:pPr>
              <a:buClr>
                <a:srgbClr val="006600"/>
              </a:buClr>
              <a:buSzPct val="100000"/>
              <a:buFont typeface="Wingdings" panose="05000000000000000000" pitchFamily="2" charset="2"/>
              <a:buChar char="§"/>
              <a:defRPr/>
            </a:pPr>
            <a:r>
              <a:rPr lang="en-US" altLang="en-US" sz="2000" dirty="0">
                <a:solidFill>
                  <a:srgbClr val="000000"/>
                </a:solidFill>
              </a:rPr>
              <a:t>A special screen is provided on the COMPASS Employer Self Service (ESS) portal for you to determine the correct contribution group prior to submitting contributions. </a:t>
            </a:r>
          </a:p>
          <a:p>
            <a:pPr>
              <a:defRPr/>
            </a:pPr>
            <a:endParaRPr lang="en-US" b="0" dirty="0"/>
          </a:p>
        </p:txBody>
      </p:sp>
    </p:spTree>
    <p:extLst>
      <p:ext uri="{BB962C8B-B14F-4D97-AF65-F5344CB8AC3E}">
        <p14:creationId xmlns:p14="http://schemas.microsoft.com/office/powerpoint/2010/main" val="3660532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Download CPRB ID &amp; Contribution Group Search </a:t>
            </a:r>
          </a:p>
        </p:txBody>
      </p:sp>
      <p:sp>
        <p:nvSpPr>
          <p:cNvPr id="26" name="Rectangle 25"/>
          <p:cNvSpPr/>
          <p:nvPr/>
        </p:nvSpPr>
        <p:spPr bwMode="auto">
          <a:xfrm>
            <a:off x="382343" y="1143000"/>
            <a:ext cx="7246094" cy="4610606"/>
          </a:xfrm>
          <a:prstGeom prst="rect">
            <a:avLst/>
          </a:prstGeom>
          <a:solidFill>
            <a:srgbClr val="EEEFF4"/>
          </a:solidFill>
          <a:ln w="9525" cap="flat" cmpd="sng" algn="ctr">
            <a:solidFill>
              <a:sysClr val="window" lastClr="FFFFFF"/>
            </a:solidFill>
            <a:prstDash val="solid"/>
            <a:round/>
            <a:headEnd type="none" w="med" len="med"/>
            <a:tailEnd type="none" w="med" len="med"/>
          </a:ln>
          <a:effectLst/>
        </p:spPr>
        <p:txBody>
          <a:bodyPr vert="horz" wrap="square" lIns="274320" tIns="0" rIns="274320" bIns="0" numCol="1" rtlCol="0" anchor="ctr" anchorCtr="0" compatLnSpc="1">
            <a:prstTxWarp prst="textNoShape">
              <a:avLst/>
            </a:prstTxWarp>
          </a:bodyPr>
          <a:lstStyle/>
          <a:p>
            <a:pPr marL="231775" lvl="0" indent="-231775" algn="ctr" fontAlgn="base">
              <a:lnSpc>
                <a:spcPct val="106000"/>
              </a:lnSpc>
              <a:spcBef>
                <a:spcPct val="0"/>
              </a:spcBef>
              <a:spcAft>
                <a:spcPct val="0"/>
              </a:spcAft>
              <a:defRPr/>
            </a:pPr>
            <a:r>
              <a:rPr lang="en-US" sz="2000" kern="0" dirty="0">
                <a:solidFill>
                  <a:prstClr val="black"/>
                </a:solidFill>
              </a:rPr>
              <a:t>The </a:t>
            </a:r>
            <a:r>
              <a:rPr lang="en-US" sz="2000" b="1" kern="0" dirty="0">
                <a:solidFill>
                  <a:prstClr val="black"/>
                </a:solidFill>
              </a:rPr>
              <a:t>Download CPRB ID </a:t>
            </a:r>
            <a:r>
              <a:rPr lang="en-US" sz="2000" dirty="0"/>
              <a:t>screen provides the contribution group, CPRB ID, employee’s last name and last four digits of the employee’s SSN for a particular employee or a set of employees. </a:t>
            </a:r>
          </a:p>
          <a:p>
            <a:pPr marL="231775" lvl="0" indent="-231775" algn="ctr" fontAlgn="base">
              <a:lnSpc>
                <a:spcPct val="106000"/>
              </a:lnSpc>
              <a:spcBef>
                <a:spcPct val="0"/>
              </a:spcBef>
              <a:spcAft>
                <a:spcPct val="0"/>
              </a:spcAft>
              <a:defRPr/>
            </a:pPr>
            <a:r>
              <a:rPr lang="en-US" sz="2000" dirty="0"/>
              <a:t>The</a:t>
            </a:r>
            <a:r>
              <a:rPr lang="en-US" sz="2000" b="1" kern="0" dirty="0">
                <a:solidFill>
                  <a:prstClr val="black"/>
                </a:solidFill>
              </a:rPr>
              <a:t> Contribution Group Search </a:t>
            </a:r>
            <a:r>
              <a:rPr lang="en-US" sz="2000" dirty="0"/>
              <a:t>is used to “organize” employees into different contribution rate categories and to validate their contribution amounts. </a:t>
            </a:r>
            <a:endParaRPr kumimoji="0" lang="en-US" sz="2000" b="0" i="0" u="none" strike="noStrike" kern="0" cap="none" spc="0" normalizeH="0" baseline="0" noProof="0" dirty="0">
              <a:ln>
                <a:noFill/>
              </a:ln>
              <a:solidFill>
                <a:prstClr val="black"/>
              </a:solidFill>
              <a:effectLst/>
              <a:uLnTx/>
              <a:uFillTx/>
            </a:endParaRPr>
          </a:p>
        </p:txBody>
      </p:sp>
      <p:sp>
        <p:nvSpPr>
          <p:cNvPr id="27" name="Half Frame 26"/>
          <p:cNvSpPr/>
          <p:nvPr/>
        </p:nvSpPr>
        <p:spPr bwMode="auto">
          <a:xfrm>
            <a:off x="388693"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28" name="Half Frame 27"/>
          <p:cNvSpPr/>
          <p:nvPr/>
        </p:nvSpPr>
        <p:spPr bwMode="auto">
          <a:xfrm rot="16200000">
            <a:off x="381001" y="425196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29" name="Half Frame 28"/>
          <p:cNvSpPr/>
          <p:nvPr/>
        </p:nvSpPr>
        <p:spPr bwMode="auto">
          <a:xfrm rot="5400000">
            <a:off x="6156960"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0" name="Rectangle 29"/>
          <p:cNvSpPr/>
          <p:nvPr/>
        </p:nvSpPr>
        <p:spPr bwMode="auto">
          <a:xfrm>
            <a:off x="5887720" y="4561840"/>
            <a:ext cx="2870200" cy="1752600"/>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2" name="Half Frame 31"/>
          <p:cNvSpPr/>
          <p:nvPr/>
        </p:nvSpPr>
        <p:spPr bwMode="auto">
          <a:xfrm>
            <a:off x="5878901"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3" name="Half Frame 32"/>
          <p:cNvSpPr/>
          <p:nvPr/>
        </p:nvSpPr>
        <p:spPr bwMode="auto">
          <a:xfrm rot="5400000">
            <a:off x="8205905"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4" name="Half Frame 33"/>
          <p:cNvSpPr/>
          <p:nvPr/>
        </p:nvSpPr>
        <p:spPr bwMode="auto">
          <a:xfrm rot="10800000">
            <a:off x="8191500" y="5755894"/>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5" name="Half Frame 34"/>
          <p:cNvSpPr/>
          <p:nvPr/>
        </p:nvSpPr>
        <p:spPr bwMode="auto">
          <a:xfrm rot="16200000">
            <a:off x="5907278" y="5776911"/>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063" y="4730429"/>
            <a:ext cx="2186022" cy="1455925"/>
          </a:xfrm>
          <a:prstGeom prst="rect">
            <a:avLst/>
          </a:prstGeom>
        </p:spPr>
      </p:pic>
    </p:spTree>
    <p:custDataLst>
      <p:tags r:id="rId1"/>
    </p:custDataLst>
    <p:extLst>
      <p:ext uri="{BB962C8B-B14F-4D97-AF65-F5344CB8AC3E}">
        <p14:creationId xmlns:p14="http://schemas.microsoft.com/office/powerpoint/2010/main" val="2622967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7562" y="914400"/>
            <a:ext cx="6831437" cy="5562600"/>
          </a:xfrm>
          <a:prstGeom prst="rect">
            <a:avLst/>
          </a:prstGeom>
        </p:spPr>
      </p:pic>
      <p:sp>
        <p:nvSpPr>
          <p:cNvPr id="3" name="Title 2"/>
          <p:cNvSpPr>
            <a:spLocks noGrp="1"/>
          </p:cNvSpPr>
          <p:nvPr>
            <p:ph type="title"/>
          </p:nvPr>
        </p:nvSpPr>
        <p:spPr/>
        <p:txBody>
          <a:bodyPr/>
          <a:lstStyle/>
          <a:p>
            <a:r>
              <a:rPr lang="en-US" dirty="0"/>
              <a:t>Contribution Group Search</a:t>
            </a:r>
          </a:p>
        </p:txBody>
      </p:sp>
    </p:spTree>
    <p:extLst>
      <p:ext uri="{BB962C8B-B14F-4D97-AF65-F5344CB8AC3E}">
        <p14:creationId xmlns:p14="http://schemas.microsoft.com/office/powerpoint/2010/main" val="4092321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Employer Certifications</a:t>
            </a:r>
          </a:p>
        </p:txBody>
      </p:sp>
      <p:sp>
        <p:nvSpPr>
          <p:cNvPr id="4" name="Rectangle 3"/>
          <p:cNvSpPr/>
          <p:nvPr/>
        </p:nvSpPr>
        <p:spPr bwMode="auto">
          <a:xfrm>
            <a:off x="638172" y="1477654"/>
            <a:ext cx="6456682" cy="4295141"/>
          </a:xfrm>
          <a:prstGeom prst="rect">
            <a:avLst/>
          </a:prstGeom>
          <a:solidFill>
            <a:srgbClr val="EEEFF4"/>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231775" indent="-231775" algn="ctr" fontAlgn="base">
              <a:lnSpc>
                <a:spcPct val="106000"/>
              </a:lnSpc>
              <a:spcBef>
                <a:spcPct val="0"/>
              </a:spcBef>
              <a:spcAft>
                <a:spcPct val="0"/>
              </a:spcAft>
            </a:pPr>
            <a:r>
              <a:rPr lang="en-US" sz="2000" dirty="0">
                <a:latin typeface="Arial" charset="0"/>
              </a:rPr>
              <a:t> </a:t>
            </a:r>
          </a:p>
          <a:p>
            <a:pPr marL="231775" indent="-231775" algn="ctr" fontAlgn="base">
              <a:lnSpc>
                <a:spcPct val="106000"/>
              </a:lnSpc>
              <a:spcBef>
                <a:spcPct val="0"/>
              </a:spcBef>
              <a:spcAft>
                <a:spcPct val="0"/>
              </a:spcAft>
            </a:pPr>
            <a:r>
              <a:rPr lang="en-US" sz="2000" dirty="0">
                <a:latin typeface="Arial" charset="0"/>
              </a:rPr>
              <a:t>ESS allows employers to </a:t>
            </a:r>
            <a:r>
              <a:rPr lang="en-US" sz="2000" b="1" dirty="0">
                <a:latin typeface="Arial" charset="0"/>
              </a:rPr>
              <a:t>certify employee requests </a:t>
            </a:r>
          </a:p>
          <a:p>
            <a:pPr marL="231775" indent="-231775" algn="ctr" fontAlgn="base">
              <a:lnSpc>
                <a:spcPct val="106000"/>
              </a:lnSpc>
              <a:spcBef>
                <a:spcPct val="0"/>
              </a:spcBef>
              <a:spcAft>
                <a:spcPct val="0"/>
              </a:spcAft>
            </a:pPr>
            <a:r>
              <a:rPr lang="en-US" sz="2000" dirty="0">
                <a:latin typeface="Arial" charset="0"/>
              </a:rPr>
              <a:t>for retirement, refund, disability, or service purchase. A  </a:t>
            </a:r>
            <a:r>
              <a:rPr lang="en-US" sz="2000" b="1" dirty="0">
                <a:latin typeface="Arial" charset="0"/>
              </a:rPr>
              <a:t>certification </a:t>
            </a:r>
            <a:r>
              <a:rPr lang="en-US" sz="2000" dirty="0">
                <a:latin typeface="Arial" charset="0"/>
              </a:rPr>
              <a:t>email notification is sent to the employer informing them that an employee or former employee has initiated a request or a CPRB staff member initiated a request in COMPASS.</a:t>
            </a:r>
            <a:endParaRPr kumimoji="0" lang="en-US" sz="2000" i="0" u="none" strike="noStrike" cap="none" normalizeH="0" baseline="0" dirty="0">
              <a:ln>
                <a:noFill/>
              </a:ln>
              <a:solidFill>
                <a:schemeClr val="tx1"/>
              </a:solidFill>
              <a:effectLst/>
              <a:latin typeface="Arial" charset="0"/>
            </a:endParaRPr>
          </a:p>
        </p:txBody>
      </p:sp>
      <p:sp>
        <p:nvSpPr>
          <p:cNvPr id="5" name="Half Frame 4"/>
          <p:cNvSpPr/>
          <p:nvPr/>
        </p:nvSpPr>
        <p:spPr bwMode="auto">
          <a:xfrm>
            <a:off x="64325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7" name="Half Frame 6"/>
          <p:cNvSpPr/>
          <p:nvPr/>
        </p:nvSpPr>
        <p:spPr bwMode="auto">
          <a:xfrm rot="16200000">
            <a:off x="635562" y="4331526"/>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8" name="Half Frame 7"/>
          <p:cNvSpPr/>
          <p:nvPr/>
        </p:nvSpPr>
        <p:spPr bwMode="auto">
          <a:xfrm rot="5400000">
            <a:off x="563181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5" name="Half Frame 14"/>
          <p:cNvSpPr/>
          <p:nvPr/>
        </p:nvSpPr>
        <p:spPr bwMode="auto">
          <a:xfrm rot="10800000">
            <a:off x="5606414" y="4459565"/>
            <a:ext cx="1463040" cy="1463040"/>
          </a:xfrm>
          <a:prstGeom prst="halfFrame">
            <a:avLst>
              <a:gd name="adj1" fmla="val 14664"/>
              <a:gd name="adj2" fmla="val 17099"/>
            </a:avLst>
          </a:prstGeom>
          <a:solidFill>
            <a:schemeClr val="accent5">
              <a:lumMod val="40000"/>
              <a:lumOff val="60000"/>
            </a:schemeClr>
          </a:solidFill>
          <a:ln>
            <a:solidFill>
              <a:schemeClr val="accent5">
                <a:lumMod val="40000"/>
                <a:lumOff val="6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0" name="Rectangle 9"/>
          <p:cNvSpPr/>
          <p:nvPr/>
        </p:nvSpPr>
        <p:spPr bwMode="auto">
          <a:xfrm>
            <a:off x="5775960" y="4556696"/>
            <a:ext cx="2529840" cy="16258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1" name="Half Frame 10"/>
          <p:cNvSpPr/>
          <p:nvPr/>
        </p:nvSpPr>
        <p:spPr bwMode="auto">
          <a:xfrm>
            <a:off x="5778500" y="455676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2" name="Half Frame 11"/>
          <p:cNvSpPr/>
          <p:nvPr/>
        </p:nvSpPr>
        <p:spPr bwMode="auto">
          <a:xfrm rot="5400000">
            <a:off x="7689142" y="4528064"/>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4" name="Half Frame 13"/>
          <p:cNvSpPr/>
          <p:nvPr/>
        </p:nvSpPr>
        <p:spPr bwMode="auto">
          <a:xfrm rot="10800000">
            <a:off x="7757160" y="5695182"/>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9" name="Half Frame 8"/>
          <p:cNvSpPr/>
          <p:nvPr/>
        </p:nvSpPr>
        <p:spPr bwMode="auto">
          <a:xfrm rot="16200000">
            <a:off x="5777230" y="567832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80" y="4689630"/>
            <a:ext cx="2057400" cy="1370259"/>
          </a:xfrm>
          <a:prstGeom prst="rect">
            <a:avLst/>
          </a:prstGeom>
        </p:spPr>
      </p:pic>
    </p:spTree>
    <p:custDataLst>
      <p:tags r:id="rId1"/>
    </p:custDataLst>
    <p:extLst>
      <p:ext uri="{BB962C8B-B14F-4D97-AF65-F5344CB8AC3E}">
        <p14:creationId xmlns:p14="http://schemas.microsoft.com/office/powerpoint/2010/main" val="2472509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r>
              <a:rPr lang="en-US" dirty="0"/>
              <a:t>An </a:t>
            </a:r>
            <a:r>
              <a:rPr lang="en-US" dirty="0" smtClean="0"/>
              <a:t>Employer Self Service Administrator can </a:t>
            </a:r>
            <a:r>
              <a:rPr lang="en-US" dirty="0"/>
              <a:t>view and approve the following certification </a:t>
            </a:r>
            <a:r>
              <a:rPr lang="en-US" dirty="0" smtClean="0"/>
              <a:t>types for their department(s):</a:t>
            </a:r>
            <a:endParaRPr lang="en-US" dirty="0"/>
          </a:p>
          <a:p>
            <a:endParaRPr lang="en-US" dirty="0"/>
          </a:p>
        </p:txBody>
      </p:sp>
      <p:sp>
        <p:nvSpPr>
          <p:cNvPr id="3" name="Title 2"/>
          <p:cNvSpPr>
            <a:spLocks noGrp="1"/>
          </p:cNvSpPr>
          <p:nvPr>
            <p:ph type="title"/>
          </p:nvPr>
        </p:nvSpPr>
        <p:spPr/>
        <p:txBody>
          <a:bodyPr/>
          <a:lstStyle/>
          <a:p>
            <a:r>
              <a:rPr lang="en-US" dirty="0"/>
              <a:t>Types of Certifications</a:t>
            </a:r>
          </a:p>
        </p:txBody>
      </p:sp>
      <p:sp>
        <p:nvSpPr>
          <p:cNvPr id="4" name="Rectangle 3"/>
          <p:cNvSpPr/>
          <p:nvPr/>
        </p:nvSpPr>
        <p:spPr bwMode="auto">
          <a:xfrm>
            <a:off x="381000" y="1916151"/>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kumimoji="0" lang="en-US" sz="1600" b="1" i="0" u="none" strike="noStrike" cap="none" normalizeH="0" baseline="0" dirty="0">
                <a:ln>
                  <a:noFill/>
                </a:ln>
                <a:solidFill>
                  <a:schemeClr val="bg1"/>
                </a:solidFill>
                <a:effectLst/>
                <a:latin typeface="Arial" charset="0"/>
              </a:rPr>
              <a:t>Retirement</a:t>
            </a:r>
            <a:r>
              <a:rPr kumimoji="0" lang="en-US" sz="1600" b="1" i="0" u="none" strike="noStrike" cap="none" normalizeH="0" dirty="0">
                <a:ln>
                  <a:noFill/>
                </a:ln>
                <a:solidFill>
                  <a:schemeClr val="bg1"/>
                </a:solidFill>
                <a:effectLst/>
                <a:latin typeface="Arial" charset="0"/>
              </a:rPr>
              <a:t> </a:t>
            </a:r>
            <a:endParaRPr kumimoji="0" lang="en-US" sz="1600" b="1" i="0" u="none" strike="noStrike" cap="none" normalizeH="0" baseline="0" dirty="0">
              <a:ln>
                <a:noFill/>
              </a:ln>
              <a:solidFill>
                <a:schemeClr val="bg1"/>
              </a:solidFill>
              <a:effectLst/>
              <a:latin typeface="Arial" charset="0"/>
            </a:endParaRPr>
          </a:p>
        </p:txBody>
      </p:sp>
      <p:sp>
        <p:nvSpPr>
          <p:cNvPr id="5" name="Rectangle 4"/>
          <p:cNvSpPr/>
          <p:nvPr/>
        </p:nvSpPr>
        <p:spPr bwMode="auto">
          <a:xfrm>
            <a:off x="381000" y="3046264"/>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106000"/>
              </a:lnSpc>
              <a:spcBef>
                <a:spcPct val="0"/>
              </a:spcBef>
              <a:spcAft>
                <a:spcPct val="0"/>
              </a:spcAft>
            </a:pPr>
            <a:r>
              <a:rPr lang="en-US" sz="1600" b="1" dirty="0">
                <a:solidFill>
                  <a:schemeClr val="bg1"/>
                </a:solidFill>
                <a:latin typeface="Arial" charset="0"/>
              </a:rPr>
              <a:t>Refunds</a:t>
            </a:r>
          </a:p>
        </p:txBody>
      </p:sp>
      <p:sp>
        <p:nvSpPr>
          <p:cNvPr id="6" name="Rectangle 5"/>
          <p:cNvSpPr/>
          <p:nvPr/>
        </p:nvSpPr>
        <p:spPr bwMode="auto">
          <a:xfrm>
            <a:off x="381000" y="4187528"/>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106000"/>
              </a:lnSpc>
              <a:spcBef>
                <a:spcPct val="0"/>
              </a:spcBef>
              <a:spcAft>
                <a:spcPct val="0"/>
              </a:spcAft>
              <a:buFont typeface="Wingdings 2" pitchFamily="18" charset="2"/>
              <a:buNone/>
            </a:pPr>
            <a:r>
              <a:rPr lang="en-US" sz="1600" b="1" dirty="0">
                <a:solidFill>
                  <a:schemeClr val="bg1"/>
                </a:solidFill>
                <a:latin typeface="Arial" charset="0"/>
              </a:rPr>
              <a:t>Service Purchase</a:t>
            </a:r>
          </a:p>
        </p:txBody>
      </p:sp>
      <p:sp>
        <p:nvSpPr>
          <p:cNvPr id="7" name="Rectangle 6"/>
          <p:cNvSpPr/>
          <p:nvPr/>
        </p:nvSpPr>
        <p:spPr bwMode="auto">
          <a:xfrm>
            <a:off x="2519399" y="4203634"/>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Service purchase request are initiated by a member</a:t>
            </a:r>
          </a:p>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Sent to the Employer for certification by CPRB as to process the members request</a:t>
            </a:r>
          </a:p>
        </p:txBody>
      </p:sp>
      <p:sp>
        <p:nvSpPr>
          <p:cNvPr id="12" name="Isosceles Triangle 11"/>
          <p:cNvSpPr/>
          <p:nvPr/>
        </p:nvSpPr>
        <p:spPr bwMode="auto">
          <a:xfrm rot="5400000">
            <a:off x="1831340" y="4556760"/>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4" name="Rectangle 13"/>
          <p:cNvSpPr/>
          <p:nvPr/>
        </p:nvSpPr>
        <p:spPr bwMode="auto">
          <a:xfrm>
            <a:off x="381000" y="5328793"/>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106000"/>
              </a:lnSpc>
              <a:spcBef>
                <a:spcPct val="0"/>
              </a:spcBef>
              <a:spcAft>
                <a:spcPct val="0"/>
              </a:spcAft>
              <a:buFont typeface="Wingdings 2" pitchFamily="18" charset="2"/>
              <a:buNone/>
            </a:pPr>
            <a:r>
              <a:rPr lang="en-US" sz="1600" b="1" dirty="0">
                <a:solidFill>
                  <a:schemeClr val="bg1"/>
                </a:solidFill>
                <a:latin typeface="Arial" charset="0"/>
              </a:rPr>
              <a:t>Disability</a:t>
            </a:r>
          </a:p>
        </p:txBody>
      </p:sp>
      <p:sp>
        <p:nvSpPr>
          <p:cNvPr id="10" name="Rectangle 9"/>
          <p:cNvSpPr/>
          <p:nvPr/>
        </p:nvSpPr>
        <p:spPr bwMode="auto">
          <a:xfrm>
            <a:off x="2519399" y="5352952"/>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Disability request are initiated through Member Self Service or through COMPASS; if additional information or approval is required then the Employer will certify the Disability request through ESS</a:t>
            </a:r>
          </a:p>
        </p:txBody>
      </p:sp>
      <p:sp>
        <p:nvSpPr>
          <p:cNvPr id="11" name="Rectangle 10"/>
          <p:cNvSpPr/>
          <p:nvPr/>
        </p:nvSpPr>
        <p:spPr bwMode="auto">
          <a:xfrm>
            <a:off x="2519399" y="3065468"/>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Refund request can be submitted by a member on Member Self Service or through COMPASS; if additional information or approval is required then the Employer will certify the Refund request through ESS</a:t>
            </a:r>
          </a:p>
        </p:txBody>
      </p:sp>
      <p:sp>
        <p:nvSpPr>
          <p:cNvPr id="13" name="Rectangle 12"/>
          <p:cNvSpPr/>
          <p:nvPr/>
        </p:nvSpPr>
        <p:spPr bwMode="auto">
          <a:xfrm>
            <a:off x="2519399" y="1916151"/>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Retirement request are initiated by a member (either via Member Self Service or submitting application to CPRB)</a:t>
            </a:r>
          </a:p>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Employers certify the application and CPRB complete the retirement process for the member  </a:t>
            </a:r>
          </a:p>
        </p:txBody>
      </p:sp>
      <p:sp>
        <p:nvSpPr>
          <p:cNvPr id="15" name="Isosceles Triangle 14"/>
          <p:cNvSpPr/>
          <p:nvPr/>
        </p:nvSpPr>
        <p:spPr bwMode="auto">
          <a:xfrm rot="5400000">
            <a:off x="1831340" y="5718712"/>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6" name="Isosceles Triangle 15"/>
          <p:cNvSpPr/>
          <p:nvPr/>
        </p:nvSpPr>
        <p:spPr bwMode="auto">
          <a:xfrm rot="5400000">
            <a:off x="1831340" y="3420571"/>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7" name="Isosceles Triangle 16"/>
          <p:cNvSpPr/>
          <p:nvPr/>
        </p:nvSpPr>
        <p:spPr bwMode="auto">
          <a:xfrm rot="5400000">
            <a:off x="1831340" y="2317223"/>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559678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Today’s Agenda</a:t>
            </a:r>
          </a:p>
        </p:txBody>
      </p:sp>
      <p:graphicFrame>
        <p:nvGraphicFramePr>
          <p:cNvPr id="6" name="Content Placeholder 4"/>
          <p:cNvGraphicFramePr>
            <a:graphicFrameLocks/>
          </p:cNvGraphicFramePr>
          <p:nvPr>
            <p:extLst>
              <p:ext uri="{D42A27DB-BD31-4B8C-83A1-F6EECF244321}">
                <p14:modId xmlns:p14="http://schemas.microsoft.com/office/powerpoint/2010/main" val="1090660956"/>
              </p:ext>
            </p:extLst>
          </p:nvPr>
        </p:nvGraphicFramePr>
        <p:xfrm>
          <a:off x="381000" y="1066800"/>
          <a:ext cx="7391400" cy="4322362"/>
        </p:xfrm>
        <a:graphic>
          <a:graphicData uri="http://schemas.openxmlformats.org/drawingml/2006/table">
            <a:tbl>
              <a:tblPr firstRow="1" bandRow="1">
                <a:tableStyleId>{5C22544A-7EE6-4342-B048-85BDC9FD1C3A}</a:tableStyleId>
              </a:tblPr>
              <a:tblGrid>
                <a:gridCol w="7391400">
                  <a:extLst>
                    <a:ext uri="{9D8B030D-6E8A-4147-A177-3AD203B41FA5}">
                      <a16:colId xmlns="" xmlns:a16="http://schemas.microsoft.com/office/drawing/2014/main" val="20000"/>
                    </a:ext>
                  </a:extLst>
                </a:gridCol>
              </a:tblGrid>
              <a:tr h="381698">
                <a:tc>
                  <a:txBody>
                    <a:bodyPr/>
                    <a:lstStyle/>
                    <a:p>
                      <a:r>
                        <a:rPr lang="en-US" sz="1800" b="1" dirty="0"/>
                        <a:t>Topic</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 xmlns:a16="http://schemas.microsoft.com/office/drawing/2014/main" val="10000"/>
                  </a:ext>
                </a:extLst>
              </a:tr>
              <a:tr h="385372">
                <a:tc>
                  <a:txBody>
                    <a:bodyPr/>
                    <a:lstStyle/>
                    <a:p>
                      <a:r>
                        <a:rPr lang="en-US" sz="1400" b="1" dirty="0"/>
                        <a:t>Welcome and Introductions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FF4"/>
                    </a:solidFill>
                  </a:tcPr>
                </a:tc>
                <a:extLst>
                  <a:ext uri="{0D108BD9-81ED-4DB2-BD59-A6C34878D82A}">
                    <a16:rowId xmlns="" xmlns:a16="http://schemas.microsoft.com/office/drawing/2014/main" val="10001"/>
                  </a:ext>
                </a:extLst>
              </a:tr>
              <a:tr h="295358">
                <a:tc>
                  <a:txBody>
                    <a:bodyPr/>
                    <a:lstStyle/>
                    <a:p>
                      <a:pPr lvl="0"/>
                      <a:r>
                        <a:rPr lang="en-US" sz="1400" b="1" kern="1200" dirty="0">
                          <a:solidFill>
                            <a:schemeClr val="dk1"/>
                          </a:solidFill>
                          <a:latin typeface="+mn-lt"/>
                          <a:ea typeface="+mn-ea"/>
                          <a:cs typeface="+mn-cs"/>
                        </a:rPr>
                        <a:t>Discussion</a:t>
                      </a:r>
                      <a:r>
                        <a:rPr lang="en-US" sz="1400" b="1" kern="1200" baseline="0" dirty="0">
                          <a:solidFill>
                            <a:schemeClr val="dk1"/>
                          </a:solidFill>
                          <a:latin typeface="+mn-lt"/>
                          <a:ea typeface="+mn-ea"/>
                          <a:cs typeface="+mn-cs"/>
                        </a:rPr>
                        <a:t> Topics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85372">
                <a:tc>
                  <a:txBody>
                    <a:bodyPr/>
                    <a:lstStyle/>
                    <a:p>
                      <a:pPr marL="457200" lvl="1" indent="0">
                        <a:buFont typeface="Arial" panose="020B0604020202020204" pitchFamily="34" charset="0"/>
                        <a:buNone/>
                      </a:pPr>
                      <a:endParaRPr lang="en-US" sz="1400" b="1" kern="1200" dirty="0">
                        <a:solidFill>
                          <a:schemeClr val="dk1"/>
                        </a:solidFill>
                        <a:latin typeface="+mn-lt"/>
                        <a:ea typeface="+mn-ea"/>
                        <a:cs typeface="+mn-cs"/>
                      </a:endParaRPr>
                    </a:p>
                    <a:p>
                      <a:pPr marL="457200" lvl="1" indent="0">
                        <a:buFont typeface="Arial" panose="020B0604020202020204" pitchFamily="34" charset="0"/>
                        <a:buNone/>
                      </a:pPr>
                      <a:r>
                        <a:rPr lang="en-US" sz="1400" b="1" kern="1200" dirty="0">
                          <a:solidFill>
                            <a:schemeClr val="dk1"/>
                          </a:solidFill>
                          <a:latin typeface="+mn-lt"/>
                          <a:ea typeface="+mn-ea"/>
                          <a:cs typeface="+mn-cs"/>
                        </a:rPr>
                        <a:t>Overview</a:t>
                      </a:r>
                      <a:r>
                        <a:rPr lang="en-US" sz="1400" b="1" kern="1200" baseline="0" dirty="0">
                          <a:solidFill>
                            <a:schemeClr val="dk1"/>
                          </a:solidFill>
                          <a:latin typeface="+mn-lt"/>
                          <a:ea typeface="+mn-ea"/>
                          <a:cs typeface="+mn-cs"/>
                        </a:rPr>
                        <a:t> of COMPASS</a:t>
                      </a:r>
                      <a:endParaRPr lang="en-US" sz="1400" b="1" kern="1200" dirty="0">
                        <a:solidFill>
                          <a:schemeClr val="dk1"/>
                        </a:solidFill>
                        <a:latin typeface="+mn-lt"/>
                        <a:ea typeface="+mn-ea"/>
                        <a:cs typeface="+mn-cs"/>
                      </a:endParaRPr>
                    </a:p>
                    <a:p>
                      <a:pPr marL="457200" lvl="1" indent="0">
                        <a:buFont typeface="Arial" panose="020B0604020202020204" pitchFamily="34" charset="0"/>
                        <a:buNone/>
                      </a:pPr>
                      <a:r>
                        <a:rPr lang="en-US" sz="1400" b="1" kern="1200" dirty="0">
                          <a:solidFill>
                            <a:schemeClr val="dk1"/>
                          </a:solidFill>
                          <a:latin typeface="+mn-lt"/>
                          <a:ea typeface="+mn-ea"/>
                          <a:cs typeface="+mn-cs"/>
                        </a:rPr>
                        <a:t>Overview of CPRB’s Employer</a:t>
                      </a:r>
                      <a:r>
                        <a:rPr lang="en-US" sz="1400" b="1" kern="1200" baseline="0" dirty="0">
                          <a:solidFill>
                            <a:schemeClr val="dk1"/>
                          </a:solidFill>
                          <a:latin typeface="+mn-lt"/>
                          <a:ea typeface="+mn-ea"/>
                          <a:cs typeface="+mn-cs"/>
                        </a:rPr>
                        <a:t> Self Service (ESS)</a:t>
                      </a:r>
                      <a:endParaRPr lang="en-US" sz="1400" b="1" kern="1200" dirty="0">
                        <a:solidFill>
                          <a:schemeClr val="dk1"/>
                        </a:solidFill>
                        <a:latin typeface="+mn-lt"/>
                        <a:ea typeface="+mn-ea"/>
                        <a:cs typeface="+mn-cs"/>
                      </a:endParaRPr>
                    </a:p>
                    <a:p>
                      <a:pPr marL="457200" lvl="1" indent="0">
                        <a:buFont typeface="Arial" panose="020B0604020202020204" pitchFamily="34" charset="0"/>
                        <a:buNone/>
                      </a:pPr>
                      <a:r>
                        <a:rPr lang="en-US" sz="1400" b="1" kern="1200" baseline="0" dirty="0">
                          <a:solidFill>
                            <a:schemeClr val="dk1"/>
                          </a:solidFill>
                          <a:latin typeface="+mn-lt"/>
                          <a:ea typeface="+mn-ea"/>
                          <a:cs typeface="+mn-cs"/>
                        </a:rPr>
                        <a:t>CPRB’s ESS Access </a:t>
                      </a:r>
                    </a:p>
                    <a:p>
                      <a:pPr marL="1143000" lvl="2" indent="-228600">
                        <a:buFont typeface="Arial" panose="020B0604020202020204" pitchFamily="34" charset="0"/>
                        <a:buChar char="•"/>
                      </a:pPr>
                      <a:r>
                        <a:rPr lang="en-US" sz="1400" b="1" kern="1200" dirty="0">
                          <a:solidFill>
                            <a:schemeClr val="dk1"/>
                          </a:solidFill>
                          <a:latin typeface="+mn-lt"/>
                          <a:ea typeface="+mn-ea"/>
                          <a:cs typeface="+mn-cs"/>
                        </a:rPr>
                        <a:t>Registering for ESS</a:t>
                      </a:r>
                    </a:p>
                    <a:p>
                      <a:pPr marL="1143000" lvl="2" indent="-228600">
                        <a:buFont typeface="Arial" panose="020B0604020202020204" pitchFamily="34" charset="0"/>
                        <a:buChar char="•"/>
                      </a:pPr>
                      <a:r>
                        <a:rPr lang="en-US" sz="1400" b="1" kern="1200" dirty="0">
                          <a:solidFill>
                            <a:schemeClr val="dk1"/>
                          </a:solidFill>
                          <a:latin typeface="+mn-lt"/>
                          <a:ea typeface="+mn-ea"/>
                          <a:cs typeface="+mn-cs"/>
                        </a:rPr>
                        <a:t>Logging into ESS </a:t>
                      </a:r>
                    </a:p>
                    <a:p>
                      <a:pPr marL="1143000" lvl="2" indent="-228600">
                        <a:buFont typeface="Arial" panose="020B0604020202020204" pitchFamily="34" charset="0"/>
                        <a:buChar char="•"/>
                      </a:pPr>
                      <a:r>
                        <a:rPr lang="en-US" sz="1400" b="1" kern="1200" dirty="0">
                          <a:solidFill>
                            <a:schemeClr val="dk1"/>
                          </a:solidFill>
                          <a:latin typeface="+mn-lt"/>
                          <a:ea typeface="+mn-ea"/>
                          <a:cs typeface="+mn-cs"/>
                        </a:rPr>
                        <a:t>Recover User ID </a:t>
                      </a:r>
                    </a:p>
                    <a:p>
                      <a:pPr marL="1143000" lvl="2" indent="-228600">
                        <a:buFont typeface="Arial" panose="020B0604020202020204" pitchFamily="34" charset="0"/>
                        <a:buChar char="•"/>
                      </a:pPr>
                      <a:r>
                        <a:rPr lang="en-US" sz="1400" b="1" kern="1200" dirty="0">
                          <a:solidFill>
                            <a:schemeClr val="dk1"/>
                          </a:solidFill>
                          <a:latin typeface="+mn-lt"/>
                          <a:ea typeface="+mn-ea"/>
                          <a:cs typeface="+mn-cs"/>
                        </a:rPr>
                        <a:t>Reset Password </a:t>
                      </a:r>
                    </a:p>
                    <a:p>
                      <a:pPr marL="457200" lvl="1" indent="0">
                        <a:buFont typeface="Arial" panose="020B0604020202020204" pitchFamily="34" charset="0"/>
                        <a:buNone/>
                      </a:pPr>
                      <a:r>
                        <a:rPr lang="en-US" sz="1400" b="1" kern="1200" dirty="0">
                          <a:solidFill>
                            <a:schemeClr val="dk1"/>
                          </a:solidFill>
                          <a:latin typeface="+mn-lt"/>
                          <a:ea typeface="+mn-ea"/>
                          <a:cs typeface="+mn-cs"/>
                        </a:rPr>
                        <a:t>ESS Admin User Role</a:t>
                      </a:r>
                      <a:r>
                        <a:rPr lang="en-US" sz="1400" b="1" kern="1200" baseline="0" dirty="0">
                          <a:solidFill>
                            <a:schemeClr val="dk1"/>
                          </a:solidFill>
                          <a:latin typeface="+mn-lt"/>
                          <a:ea typeface="+mn-ea"/>
                          <a:cs typeface="+mn-cs"/>
                        </a:rPr>
                        <a:t> &amp; </a:t>
                      </a:r>
                      <a:r>
                        <a:rPr lang="en-US" sz="1400" b="1" kern="1200" dirty="0">
                          <a:solidFill>
                            <a:schemeClr val="dk1"/>
                          </a:solidFill>
                          <a:latin typeface="+mn-lt"/>
                          <a:ea typeface="+mn-ea"/>
                          <a:cs typeface="+mn-cs"/>
                        </a:rPr>
                        <a:t>Functions</a:t>
                      </a:r>
                      <a:r>
                        <a:rPr lang="en-US" sz="1400" b="1" kern="1200" baseline="0" dirty="0">
                          <a:solidFill>
                            <a:schemeClr val="dk1"/>
                          </a:solidFill>
                          <a:latin typeface="+mn-lt"/>
                          <a:ea typeface="+mn-ea"/>
                          <a:cs typeface="+mn-cs"/>
                        </a:rPr>
                        <a:t> </a:t>
                      </a:r>
                    </a:p>
                    <a:p>
                      <a:pPr marL="1143000" lvl="2" indent="-228600">
                        <a:buFont typeface="Arial" panose="020B0604020202020204" pitchFamily="34" charset="0"/>
                        <a:buChar char="•"/>
                      </a:pPr>
                      <a:r>
                        <a:rPr lang="en-US" sz="1400" b="1" kern="1200" baseline="0" dirty="0">
                          <a:solidFill>
                            <a:schemeClr val="dk1"/>
                          </a:solidFill>
                          <a:latin typeface="+mn-lt"/>
                          <a:ea typeface="+mn-ea"/>
                          <a:cs typeface="+mn-cs"/>
                        </a:rPr>
                        <a:t>Office Location </a:t>
                      </a:r>
                    </a:p>
                    <a:p>
                      <a:pPr marL="1143000" lvl="2" indent="-228600">
                        <a:buFont typeface="Arial" panose="020B0604020202020204" pitchFamily="34" charset="0"/>
                        <a:buChar char="•"/>
                      </a:pPr>
                      <a:r>
                        <a:rPr lang="en-US" sz="1400" b="1" kern="1200" baseline="0" dirty="0">
                          <a:solidFill>
                            <a:schemeClr val="dk1"/>
                          </a:solidFill>
                          <a:latin typeface="+mn-lt"/>
                          <a:ea typeface="+mn-ea"/>
                          <a:cs typeface="+mn-cs"/>
                        </a:rPr>
                        <a:t>Contact Person Type </a:t>
                      </a:r>
                    </a:p>
                    <a:p>
                      <a:pPr marL="1143000" lvl="2" indent="-228600">
                        <a:buFont typeface="Arial" panose="020B0604020202020204" pitchFamily="34" charset="0"/>
                        <a:buChar char="•"/>
                      </a:pPr>
                      <a:r>
                        <a:rPr lang="en-US" sz="1400" b="1" kern="1200" baseline="0" dirty="0">
                          <a:solidFill>
                            <a:schemeClr val="dk1"/>
                          </a:solidFill>
                          <a:latin typeface="+mn-lt"/>
                          <a:ea typeface="+mn-ea"/>
                          <a:cs typeface="+mn-cs"/>
                        </a:rPr>
                        <a:t>Assign User Roles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baseline="0" dirty="0">
                          <a:solidFill>
                            <a:schemeClr val="dk1"/>
                          </a:solidFill>
                          <a:latin typeface="+mn-lt"/>
                          <a:ea typeface="+mn-ea"/>
                          <a:cs typeface="+mn-cs"/>
                        </a:rPr>
                        <a:t>Employer Certifications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85372">
                <a:tc>
                  <a:txBody>
                    <a:bodyPr/>
                    <a:lstStyle/>
                    <a:p>
                      <a:pPr marL="0" lvl="1" indent="0"/>
                      <a:r>
                        <a:rPr lang="en-US" sz="1400" b="1" dirty="0">
                          <a:solidFill>
                            <a:schemeClr val="tx1"/>
                          </a:solidFill>
                        </a:rPr>
                        <a:t>Questions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FF4"/>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75497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view the certification options in ESS </a:t>
            </a:r>
          </a:p>
        </p:txBody>
      </p:sp>
      <p:sp>
        <p:nvSpPr>
          <p:cNvPr id="3" name="Title 2"/>
          <p:cNvSpPr>
            <a:spLocks noGrp="1"/>
          </p:cNvSpPr>
          <p:nvPr>
            <p:ph type="title"/>
          </p:nvPr>
        </p:nvSpPr>
        <p:spPr/>
        <p:txBody>
          <a:bodyPr/>
          <a:lstStyle/>
          <a:p>
            <a:r>
              <a:rPr lang="en-US" dirty="0"/>
              <a:t>Demonstration – Employer Certifications</a:t>
            </a:r>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4495800" y="1821780"/>
            <a:ext cx="3724282" cy="3048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a:solidFill>
                  <a:srgbClr val="000066"/>
                </a:solidFill>
                <a:latin typeface="Arial" charset="0"/>
              </a:rPr>
              <a:t>Retirement &amp; Refunds Certifications </a:t>
            </a:r>
            <a:endParaRPr kumimoji="0" lang="en-US" sz="1600" b="1" i="0" u="none" strike="noStrike" cap="none" normalizeH="0" baseline="0" dirty="0">
              <a:ln>
                <a:noFill/>
              </a:ln>
              <a:solidFill>
                <a:srgbClr val="000066"/>
              </a:solidFill>
              <a:effectLst/>
              <a:latin typeface="Arial" charset="0"/>
            </a:endParaRPr>
          </a:p>
        </p:txBody>
      </p:sp>
      <p:sp>
        <p:nvSpPr>
          <p:cNvPr id="20" name="Pentagon 19"/>
          <p:cNvSpPr/>
          <p:nvPr/>
        </p:nvSpPr>
        <p:spPr bwMode="auto">
          <a:xfrm>
            <a:off x="342900" y="31242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Certify a Retirement </a:t>
            </a:r>
          </a:p>
        </p:txBody>
      </p:sp>
      <p:sp>
        <p:nvSpPr>
          <p:cNvPr id="21" name="Pentagon 20"/>
          <p:cNvSpPr/>
          <p:nvPr/>
        </p:nvSpPr>
        <p:spPr bwMode="auto">
          <a:xfrm>
            <a:off x="342900" y="38100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Certify a Refund</a:t>
            </a:r>
          </a:p>
        </p:txBody>
      </p:sp>
      <p:pic>
        <p:nvPicPr>
          <p:cNvPr id="6" name="Picture 5">
            <a:hlinkClick r:id="rId4" action="ppaction://hlinkfile"/>
          </p:cNvPr>
          <p:cNvPicPr>
            <a:picLocks noChangeAspect="1"/>
          </p:cNvPicPr>
          <p:nvPr/>
        </p:nvPicPr>
        <p:blipFill>
          <a:blip r:embed="rId5"/>
          <a:stretch>
            <a:fillRect/>
          </a:stretch>
        </p:blipFill>
        <p:spPr>
          <a:xfrm>
            <a:off x="4314819" y="2218509"/>
            <a:ext cx="4116589" cy="3933390"/>
          </a:xfrm>
          <a:prstGeom prst="rect">
            <a:avLst/>
          </a:prstGeom>
        </p:spPr>
      </p:pic>
    </p:spTree>
    <p:custDataLst>
      <p:tags r:id="rId1"/>
    </p:custDataLst>
    <p:extLst>
      <p:ext uri="{BB962C8B-B14F-4D97-AF65-F5344CB8AC3E}">
        <p14:creationId xmlns:p14="http://schemas.microsoft.com/office/powerpoint/2010/main" val="2231306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Certifications Waiting for Completion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23" y="914400"/>
            <a:ext cx="7306695" cy="5287113"/>
          </a:xfrm>
          <a:prstGeom prst="rect">
            <a:avLst/>
          </a:prstGeom>
        </p:spPr>
      </p:pic>
    </p:spTree>
    <p:extLst>
      <p:ext uri="{BB962C8B-B14F-4D97-AF65-F5344CB8AC3E}">
        <p14:creationId xmlns:p14="http://schemas.microsoft.com/office/powerpoint/2010/main" val="3420371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Retirement Certification – Before Save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65" y="1066800"/>
            <a:ext cx="7344800" cy="4610743"/>
          </a:xfrm>
          <a:prstGeom prst="rect">
            <a:avLst/>
          </a:prstGeom>
        </p:spPr>
      </p:pic>
      <p:pic>
        <p:nvPicPr>
          <p:cNvPr id="2" name="Picture 1"/>
          <p:cNvPicPr>
            <a:picLocks noChangeAspect="1"/>
          </p:cNvPicPr>
          <p:nvPr/>
        </p:nvPicPr>
        <p:blipFill>
          <a:blip r:embed="rId3"/>
          <a:stretch>
            <a:fillRect/>
          </a:stretch>
        </p:blipFill>
        <p:spPr>
          <a:xfrm>
            <a:off x="2127100" y="3876676"/>
            <a:ext cx="1073300" cy="314324"/>
          </a:xfrm>
          <a:prstGeom prst="rect">
            <a:avLst/>
          </a:prstGeom>
        </p:spPr>
      </p:pic>
      <p:pic>
        <p:nvPicPr>
          <p:cNvPr id="5" name="Picture 4"/>
          <p:cNvPicPr>
            <a:picLocks noChangeAspect="1"/>
          </p:cNvPicPr>
          <p:nvPr/>
        </p:nvPicPr>
        <p:blipFill>
          <a:blip r:embed="rId4"/>
          <a:stretch>
            <a:fillRect/>
          </a:stretch>
        </p:blipFill>
        <p:spPr>
          <a:xfrm>
            <a:off x="4229100" y="3848100"/>
            <a:ext cx="876300" cy="352424"/>
          </a:xfrm>
          <a:prstGeom prst="rect">
            <a:avLst/>
          </a:prstGeom>
        </p:spPr>
      </p:pic>
      <p:pic>
        <p:nvPicPr>
          <p:cNvPr id="6" name="Picture 5"/>
          <p:cNvPicPr>
            <a:picLocks noChangeAspect="1"/>
          </p:cNvPicPr>
          <p:nvPr/>
        </p:nvPicPr>
        <p:blipFill>
          <a:blip r:embed="rId3"/>
          <a:stretch>
            <a:fillRect/>
          </a:stretch>
        </p:blipFill>
        <p:spPr>
          <a:xfrm>
            <a:off x="2133600" y="3886200"/>
            <a:ext cx="1073300" cy="314324"/>
          </a:xfrm>
          <a:prstGeom prst="rect">
            <a:avLst/>
          </a:prstGeom>
        </p:spPr>
      </p:pic>
      <p:pic>
        <p:nvPicPr>
          <p:cNvPr id="7" name="Picture 6"/>
          <p:cNvPicPr>
            <a:picLocks noChangeAspect="1"/>
          </p:cNvPicPr>
          <p:nvPr/>
        </p:nvPicPr>
        <p:blipFill>
          <a:blip r:embed="rId3"/>
          <a:stretch>
            <a:fillRect/>
          </a:stretch>
        </p:blipFill>
        <p:spPr>
          <a:xfrm>
            <a:off x="4071093" y="3867150"/>
            <a:ext cx="1073300" cy="314324"/>
          </a:xfrm>
          <a:prstGeom prst="rect">
            <a:avLst/>
          </a:prstGeom>
        </p:spPr>
      </p:pic>
    </p:spTree>
    <p:extLst>
      <p:ext uri="{BB962C8B-B14F-4D97-AF65-F5344CB8AC3E}">
        <p14:creationId xmlns:p14="http://schemas.microsoft.com/office/powerpoint/2010/main" val="2138190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066800"/>
            <a:ext cx="8745728" cy="5227828"/>
          </a:xfrm>
        </p:spPr>
        <p:txBody>
          <a:bodyPr/>
          <a:lstStyle/>
          <a:p>
            <a:r>
              <a:rPr lang="en-US" dirty="0"/>
              <a:t>     </a:t>
            </a:r>
            <a:r>
              <a:rPr lang="en-US" sz="1600" u="sng" dirty="0"/>
              <a:t>Last Date Physically Worked</a:t>
            </a:r>
            <a:r>
              <a:rPr lang="en-US" sz="1600" dirty="0"/>
              <a:t>: Is the “From” date of the ESMT “TRSN” or “TRSNF” document. </a:t>
            </a:r>
            <a:br>
              <a:rPr lang="en-US" sz="1600" dirty="0"/>
            </a:br>
            <a:endParaRPr lang="en-US" sz="1600" dirty="0" smtClean="0"/>
          </a:p>
          <a:p>
            <a:r>
              <a:rPr lang="en-US" sz="1600" dirty="0"/>
              <a:t>	</a:t>
            </a:r>
            <a:r>
              <a:rPr lang="en-US" sz="1600" dirty="0" smtClean="0"/>
              <a:t>This </a:t>
            </a:r>
            <a:r>
              <a:rPr lang="en-US" sz="1600" dirty="0"/>
              <a:t>is located on the EPM (Employee Profile Management) activity folder: </a:t>
            </a:r>
            <a:br>
              <a:rPr lang="en-US" sz="1600" dirty="0"/>
            </a:br>
            <a:r>
              <a:rPr lang="en-US" sz="1600" dirty="0"/>
              <a:t>Locate the applicable employee and review their complete timeline – highlight the line with the Personnel Action of TRSN or TRSNF. </a:t>
            </a:r>
            <a:endParaRPr lang="en-US" sz="1600" dirty="0" smtClean="0"/>
          </a:p>
          <a:p>
            <a:r>
              <a:rPr lang="en-US" sz="1600" dirty="0"/>
              <a:t>	</a:t>
            </a:r>
            <a:endParaRPr lang="en-US" sz="1600" dirty="0" smtClean="0"/>
          </a:p>
          <a:p>
            <a:r>
              <a:rPr lang="en-US" sz="1600" dirty="0"/>
              <a:t>	</a:t>
            </a:r>
            <a:r>
              <a:rPr lang="en-US" sz="1600" dirty="0" smtClean="0"/>
              <a:t>Exceptions </a:t>
            </a:r>
            <a:r>
              <a:rPr lang="en-US" sz="1600" dirty="0"/>
              <a:t>are for death or disability retirement it is the last day paid.  If they left while on Workers comp, it is the last day the employee was paid TTD benefits.</a:t>
            </a:r>
          </a:p>
          <a:p>
            <a:endParaRPr lang="en-US" sz="1600" dirty="0"/>
          </a:p>
          <a:p>
            <a:r>
              <a:rPr lang="en-US" sz="1600" dirty="0"/>
              <a:t> 	</a:t>
            </a:r>
            <a:r>
              <a:rPr lang="en-US" sz="1600" u="sng" dirty="0" smtClean="0"/>
              <a:t>Employment </a:t>
            </a:r>
            <a:r>
              <a:rPr lang="en-US" sz="1600" u="sng" dirty="0"/>
              <a:t>End Date</a:t>
            </a:r>
            <a:r>
              <a:rPr lang="en-US" sz="1600" dirty="0"/>
              <a:t>: Is </a:t>
            </a:r>
            <a:r>
              <a:rPr lang="en-US" sz="1600" dirty="0" smtClean="0"/>
              <a:t>the same as the above date, the same as the Last Date Physically Worked, unless there is an exception such as death, disability or workers’ comp. </a:t>
            </a:r>
            <a:r>
              <a:rPr lang="en-US" sz="1600" dirty="0"/>
              <a:t/>
            </a:r>
            <a:br>
              <a:rPr lang="en-US" sz="1600" dirty="0"/>
            </a:br>
            <a:endParaRPr lang="en-US" sz="1600" dirty="0" smtClean="0"/>
          </a:p>
          <a:p>
            <a:r>
              <a:rPr lang="en-US" sz="1600" dirty="0"/>
              <a:t>	</a:t>
            </a:r>
            <a:r>
              <a:rPr lang="en-US" dirty="0"/>
              <a:t>	</a:t>
            </a:r>
          </a:p>
        </p:txBody>
      </p:sp>
      <p:sp>
        <p:nvSpPr>
          <p:cNvPr id="3" name="Title 2"/>
          <p:cNvSpPr>
            <a:spLocks noGrp="1"/>
          </p:cNvSpPr>
          <p:nvPr>
            <p:ph type="title"/>
          </p:nvPr>
        </p:nvSpPr>
        <p:spPr/>
        <p:txBody>
          <a:bodyPr/>
          <a:lstStyle/>
          <a:p>
            <a:r>
              <a:rPr lang="en-US" dirty="0"/>
              <a:t>wvOASIS Date Locations</a:t>
            </a:r>
          </a:p>
        </p:txBody>
      </p:sp>
      <p:pic>
        <p:nvPicPr>
          <p:cNvPr id="4" name="Picture 3"/>
          <p:cNvPicPr>
            <a:picLocks noChangeAspect="1"/>
          </p:cNvPicPr>
          <p:nvPr/>
        </p:nvPicPr>
        <p:blipFill>
          <a:blip r:embed="rId2"/>
          <a:stretch>
            <a:fillRect/>
          </a:stretch>
        </p:blipFill>
        <p:spPr>
          <a:xfrm>
            <a:off x="482689" y="4938271"/>
            <a:ext cx="7248525" cy="504825"/>
          </a:xfrm>
          <a:prstGeom prst="rect">
            <a:avLst/>
          </a:prstGeom>
          <a:ln w="12700">
            <a:solidFill>
              <a:schemeClr val="tx1"/>
            </a:solidFill>
          </a:ln>
        </p:spPr>
      </p:pic>
      <p:pic>
        <p:nvPicPr>
          <p:cNvPr id="5" name="Picture 4"/>
          <p:cNvPicPr>
            <a:picLocks noChangeAspect="1"/>
          </p:cNvPicPr>
          <p:nvPr/>
        </p:nvPicPr>
        <p:blipFill>
          <a:blip r:embed="rId3"/>
          <a:stretch>
            <a:fillRect/>
          </a:stretch>
        </p:blipFill>
        <p:spPr>
          <a:xfrm>
            <a:off x="609600" y="4548445"/>
            <a:ext cx="1162050" cy="247650"/>
          </a:xfrm>
          <a:prstGeom prst="rect">
            <a:avLst/>
          </a:prstGeom>
          <a:ln w="12700">
            <a:solidFill>
              <a:schemeClr val="tx1"/>
            </a:solidFill>
          </a:ln>
        </p:spPr>
      </p:pic>
      <p:sp>
        <p:nvSpPr>
          <p:cNvPr id="6" name="Oval 5"/>
          <p:cNvSpPr/>
          <p:nvPr/>
        </p:nvSpPr>
        <p:spPr bwMode="auto">
          <a:xfrm>
            <a:off x="6172200" y="4985896"/>
            <a:ext cx="685800" cy="476250"/>
          </a:xfrm>
          <a:prstGeom prst="ellipse">
            <a:avLst/>
          </a:prstGeom>
          <a:noFill/>
          <a:ln w="63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53805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Retirement Certification – After Save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385" y="914400"/>
            <a:ext cx="7335274" cy="4801270"/>
          </a:xfrm>
          <a:prstGeom prst="rect">
            <a:avLst/>
          </a:prstGeom>
        </p:spPr>
      </p:pic>
      <p:pic>
        <p:nvPicPr>
          <p:cNvPr id="2" name="Picture 1"/>
          <p:cNvPicPr>
            <a:picLocks noChangeAspect="1"/>
          </p:cNvPicPr>
          <p:nvPr/>
        </p:nvPicPr>
        <p:blipFill>
          <a:blip r:embed="rId3"/>
          <a:stretch>
            <a:fillRect/>
          </a:stretch>
        </p:blipFill>
        <p:spPr>
          <a:xfrm>
            <a:off x="2133600" y="3727677"/>
            <a:ext cx="1072989" cy="310923"/>
          </a:xfrm>
          <a:prstGeom prst="rect">
            <a:avLst/>
          </a:prstGeom>
        </p:spPr>
      </p:pic>
      <p:pic>
        <p:nvPicPr>
          <p:cNvPr id="5" name="Picture 4"/>
          <p:cNvPicPr>
            <a:picLocks noChangeAspect="1"/>
          </p:cNvPicPr>
          <p:nvPr/>
        </p:nvPicPr>
        <p:blipFill>
          <a:blip r:embed="rId4"/>
          <a:stretch>
            <a:fillRect/>
          </a:stretch>
        </p:blipFill>
        <p:spPr>
          <a:xfrm>
            <a:off x="4191000" y="3686176"/>
            <a:ext cx="876300" cy="352424"/>
          </a:xfrm>
          <a:prstGeom prst="rect">
            <a:avLst/>
          </a:prstGeom>
        </p:spPr>
      </p:pic>
      <p:sp>
        <p:nvSpPr>
          <p:cNvPr id="11" name="Callout: Bent Line with No Border 10"/>
          <p:cNvSpPr/>
          <p:nvPr/>
        </p:nvSpPr>
        <p:spPr bwMode="auto">
          <a:xfrm>
            <a:off x="7630547" y="3505200"/>
            <a:ext cx="1275943" cy="2438400"/>
          </a:xfrm>
          <a:prstGeom prst="callout2">
            <a:avLst>
              <a:gd name="adj1" fmla="val 18750"/>
              <a:gd name="adj2" fmla="val -8333"/>
              <a:gd name="adj3" fmla="val 18750"/>
              <a:gd name="adj4" fmla="val -16667"/>
              <a:gd name="adj5" fmla="val 41089"/>
              <a:gd name="adj6" fmla="val -398369"/>
            </a:avLst>
          </a:prstGeom>
          <a:solidFill>
            <a:srgbClr val="FFC000"/>
          </a:solidFill>
          <a:ln w="28575" cap="flat" cmpd="sng" algn="ctr">
            <a:solidFill>
              <a:srgbClr val="4066B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kumimoji="0" lang="en-US" sz="1200" b="0" i="0" u="none" strike="noStrike" cap="none" normalizeH="0" baseline="0" dirty="0">
                <a:ln>
                  <a:noFill/>
                </a:ln>
                <a:solidFill>
                  <a:schemeClr val="tx1"/>
                </a:solidFill>
                <a:effectLst/>
                <a:latin typeface="Arial" charset="0"/>
              </a:rPr>
              <a:t>     Payment Reason </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latin typeface="Arial" charset="0"/>
              </a:rPr>
              <a:t>     </a:t>
            </a:r>
            <a:r>
              <a:rPr kumimoji="0" lang="en-US" sz="1200" b="0" i="0" u="none" strike="noStrike" cap="none" normalizeH="0" baseline="0" dirty="0">
                <a:ln>
                  <a:noFill/>
                </a:ln>
                <a:solidFill>
                  <a:schemeClr val="tx1"/>
                </a:solidFill>
                <a:effectLst/>
                <a:latin typeface="Arial" charset="0"/>
              </a:rPr>
              <a:t>= Pay Event in wvOASIS i.e.</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latin typeface="Arial" charset="0"/>
              </a:rPr>
              <a:t>      </a:t>
            </a:r>
            <a:r>
              <a:rPr kumimoji="0" lang="en-US" sz="1200" b="0" i="0" u="none" strike="noStrike" cap="none" normalizeH="0" baseline="0" dirty="0">
                <a:ln>
                  <a:noFill/>
                </a:ln>
                <a:solidFill>
                  <a:schemeClr val="tx1"/>
                </a:solidFill>
                <a:effectLst/>
                <a:latin typeface="Arial" charset="0"/>
              </a:rPr>
              <a:t>Regular Increment Annual Payout (</a:t>
            </a:r>
            <a:r>
              <a:rPr kumimoji="0" lang="en-US" sz="1200" b="0" i="0" u="none" strike="noStrike" cap="none" normalizeH="0" baseline="0" dirty="0">
                <a:ln w="12700">
                  <a:solidFill>
                    <a:schemeClr val="tx1"/>
                  </a:solidFill>
                </a:ln>
                <a:solidFill>
                  <a:schemeClr val="tx1"/>
                </a:solidFill>
                <a:effectLst/>
                <a:latin typeface="Arial" charset="0"/>
              </a:rPr>
              <a:t>non-pensionable</a:t>
            </a:r>
            <a:r>
              <a:rPr kumimoji="0" lang="en-US" sz="1200" b="0" i="0" u="none" strike="noStrike" cap="none" normalizeH="0" baseline="0" dirty="0">
                <a:ln>
                  <a:noFill/>
                </a:ln>
                <a:solidFill>
                  <a:schemeClr val="tx1"/>
                </a:solidFill>
                <a:effectLst/>
                <a:latin typeface="Arial" charset="0"/>
              </a:rPr>
              <a:t>)</a:t>
            </a:r>
            <a:r>
              <a:rPr kumimoji="0" lang="en-US" sz="1200" b="0" i="0" u="none" strike="noStrike" cap="none" normalizeH="0" dirty="0">
                <a:ln>
                  <a:noFill/>
                </a:ln>
                <a:solidFill>
                  <a:schemeClr val="tx1"/>
                </a:solidFill>
                <a:effectLst/>
                <a:latin typeface="Arial" charset="0"/>
              </a:rPr>
              <a:t> Compensatory Bank Holiday, etc.</a:t>
            </a:r>
            <a:endParaRPr kumimoji="0" lang="en-US" sz="1200" b="0" i="0" u="none" strike="noStrike" cap="none" normalizeH="0" baseline="0" dirty="0">
              <a:ln>
                <a:noFill/>
              </a:ln>
              <a:solidFill>
                <a:schemeClr val="tx1"/>
              </a:solidFill>
              <a:effectLst/>
              <a:latin typeface="Arial" charset="0"/>
            </a:endParaRPr>
          </a:p>
        </p:txBody>
      </p:sp>
      <p:sp>
        <p:nvSpPr>
          <p:cNvPr id="12" name="Callout: Double Bent Line with Accent Bar 11"/>
          <p:cNvSpPr/>
          <p:nvPr/>
        </p:nvSpPr>
        <p:spPr bwMode="auto">
          <a:xfrm>
            <a:off x="3581400" y="5257800"/>
            <a:ext cx="609600" cy="1371600"/>
          </a:xfrm>
          <a:prstGeom prst="accentCallout3">
            <a:avLst/>
          </a:prstGeom>
          <a:solidFill>
            <a:srgbClr val="66FFCC"/>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PERS1 – 4.5%</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1200" b="0" i="0" u="none" strike="noStrike" cap="none" normalizeH="0" baseline="0" dirty="0">
              <a:ln>
                <a:noFill/>
              </a:ln>
              <a:solidFill>
                <a:schemeClr val="tx1"/>
              </a:solidFill>
              <a:effectLst/>
              <a:latin typeface="Arial" charset="0"/>
            </a:endParaRP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PERS2 – 6.0%</a:t>
            </a:r>
            <a:endParaRPr kumimoji="0" lang="en-US" sz="1200" b="0" i="0" u="none" strike="noStrike" cap="none" normalizeH="0" baseline="0" dirty="0">
              <a:ln>
                <a:noFill/>
              </a:ln>
              <a:solidFill>
                <a:schemeClr val="tx1"/>
              </a:solidFill>
              <a:effectLst/>
              <a:latin typeface="Arial" charset="0"/>
            </a:endParaRPr>
          </a:p>
        </p:txBody>
      </p:sp>
      <p:sp>
        <p:nvSpPr>
          <p:cNvPr id="14" name="Callout: Double Bent Line with Accent Bar 13"/>
          <p:cNvSpPr/>
          <p:nvPr/>
        </p:nvSpPr>
        <p:spPr bwMode="auto">
          <a:xfrm>
            <a:off x="4419600" y="5257800"/>
            <a:ext cx="838200" cy="1371600"/>
          </a:xfrm>
          <a:prstGeom prst="accentCallout3">
            <a:avLst/>
          </a:prstGeom>
          <a:solidFill>
            <a:schemeClr val="accent2">
              <a:lumMod val="40000"/>
              <a:lumOff val="6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E = Elected          Paid </a:t>
            </a:r>
            <a:r>
              <a:rPr lang="en-US" sz="1200" dirty="0" smtClean="0">
                <a:solidFill>
                  <a:schemeClr val="tx1"/>
                </a:solidFill>
                <a:latin typeface="Arial" charset="0"/>
              </a:rPr>
              <a:t>Current (Per Diem)</a:t>
            </a:r>
            <a:endParaRPr lang="en-US" sz="1200" dirty="0">
              <a:solidFill>
                <a:schemeClr val="tx1"/>
              </a:solidFill>
              <a:latin typeface="Arial" charset="0"/>
            </a:endParaRP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kumimoji="0" lang="en-US" sz="1200" b="0" i="0" u="none" strike="noStrike" cap="none" normalizeH="0" baseline="0" dirty="0">
                <a:ln>
                  <a:noFill/>
                </a:ln>
                <a:solidFill>
                  <a:schemeClr val="tx1"/>
                </a:solidFill>
                <a:effectLst/>
                <a:latin typeface="Arial" charset="0"/>
              </a:rPr>
              <a:t>S =</a:t>
            </a:r>
            <a:r>
              <a:rPr kumimoji="0" lang="en-US" sz="1200" b="0" i="0" u="none" strike="noStrike" cap="none" normalizeH="0" dirty="0">
                <a:ln>
                  <a:noFill/>
                </a:ln>
                <a:solidFill>
                  <a:schemeClr val="tx1"/>
                </a:solidFill>
                <a:effectLst/>
                <a:latin typeface="Arial" charset="0"/>
              </a:rPr>
              <a:t> Salary</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H = Hourly</a:t>
            </a:r>
            <a:endParaRPr lang="en-US" sz="1200" baseline="0" dirty="0">
              <a:solidFill>
                <a:schemeClr val="tx1"/>
              </a:solidFill>
              <a:latin typeface="Arial" charset="0"/>
            </a:endParaRPr>
          </a:p>
        </p:txBody>
      </p:sp>
      <p:sp>
        <p:nvSpPr>
          <p:cNvPr id="15" name="Callout: Double Bent Line with Accent Bar 14"/>
          <p:cNvSpPr/>
          <p:nvPr/>
        </p:nvSpPr>
        <p:spPr bwMode="auto">
          <a:xfrm>
            <a:off x="5943600" y="5257800"/>
            <a:ext cx="1143000" cy="1371600"/>
          </a:xfrm>
          <a:prstGeom prst="accentCallout3">
            <a:avLst/>
          </a:prstGeom>
          <a:solidFill>
            <a:srgbClr val="CC99FF"/>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Days =</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Salary</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1200" b="0" i="0" u="none" strike="noStrike" cap="none" normalizeH="0" baseline="0" dirty="0">
              <a:ln>
                <a:noFill/>
              </a:ln>
              <a:solidFill>
                <a:schemeClr val="tx1"/>
              </a:solidFill>
              <a:effectLst/>
              <a:latin typeface="Arial" charset="0"/>
            </a:endParaRP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Hours =</a:t>
            </a:r>
          </a:p>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lang="en-US" sz="1200" dirty="0">
                <a:solidFill>
                  <a:schemeClr val="tx1"/>
                </a:solidFill>
                <a:latin typeface="Arial" charset="0"/>
              </a:rPr>
              <a:t>Hourly (35, 37.5 or 40.0</a:t>
            </a:r>
            <a:endParaRPr kumimoji="0" lang="en-US" sz="1200" b="0" i="0" u="none" strike="noStrike" cap="none" normalizeH="0" baseline="0" dirty="0">
              <a:ln>
                <a:noFill/>
              </a:ln>
              <a:solidFill>
                <a:schemeClr val="tx1"/>
              </a:solidFill>
              <a:effectLst/>
              <a:latin typeface="Arial" charset="0"/>
            </a:endParaRPr>
          </a:p>
        </p:txBody>
      </p:sp>
      <p:pic>
        <p:nvPicPr>
          <p:cNvPr id="10" name="Picture 9"/>
          <p:cNvPicPr>
            <a:picLocks noChangeAspect="1"/>
          </p:cNvPicPr>
          <p:nvPr/>
        </p:nvPicPr>
        <p:blipFill>
          <a:blip r:embed="rId3"/>
          <a:stretch>
            <a:fillRect/>
          </a:stretch>
        </p:blipFill>
        <p:spPr>
          <a:xfrm>
            <a:off x="4048022" y="3725219"/>
            <a:ext cx="1072989" cy="310923"/>
          </a:xfrm>
          <a:prstGeom prst="rect">
            <a:avLst/>
          </a:prstGeom>
        </p:spPr>
      </p:pic>
    </p:spTree>
    <p:extLst>
      <p:ext uri="{BB962C8B-B14F-4D97-AF65-F5344CB8AC3E}">
        <p14:creationId xmlns:p14="http://schemas.microsoft.com/office/powerpoint/2010/main" val="2560748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Retirement Certification – Final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143000"/>
            <a:ext cx="8240344" cy="4114800"/>
          </a:xfrm>
          <a:prstGeom prst="rect">
            <a:avLst/>
          </a:prstGeom>
        </p:spPr>
      </p:pic>
      <p:pic>
        <p:nvPicPr>
          <p:cNvPr id="5" name="Picture 4"/>
          <p:cNvPicPr>
            <a:picLocks noChangeAspect="1"/>
          </p:cNvPicPr>
          <p:nvPr/>
        </p:nvPicPr>
        <p:blipFill>
          <a:blip r:embed="rId3"/>
          <a:stretch>
            <a:fillRect/>
          </a:stretch>
        </p:blipFill>
        <p:spPr>
          <a:xfrm>
            <a:off x="6162675" y="1876425"/>
            <a:ext cx="1474470" cy="190500"/>
          </a:xfrm>
          <a:prstGeom prst="rect">
            <a:avLst/>
          </a:prstGeom>
        </p:spPr>
      </p:pic>
      <p:pic>
        <p:nvPicPr>
          <p:cNvPr id="6" name="Picture 5"/>
          <p:cNvPicPr>
            <a:picLocks noChangeAspect="1"/>
          </p:cNvPicPr>
          <p:nvPr/>
        </p:nvPicPr>
        <p:blipFill>
          <a:blip r:embed="rId4"/>
          <a:stretch>
            <a:fillRect/>
          </a:stretch>
        </p:blipFill>
        <p:spPr>
          <a:xfrm>
            <a:off x="5972175" y="2286000"/>
            <a:ext cx="1419225" cy="228600"/>
          </a:xfrm>
          <a:prstGeom prst="rect">
            <a:avLst/>
          </a:prstGeom>
          <a:ln w="19050">
            <a:solidFill>
              <a:schemeClr val="tx1"/>
            </a:solidFill>
          </a:ln>
        </p:spPr>
      </p:pic>
      <p:sp>
        <p:nvSpPr>
          <p:cNvPr id="7" name="Oval 6"/>
          <p:cNvSpPr/>
          <p:nvPr/>
        </p:nvSpPr>
        <p:spPr bwMode="auto">
          <a:xfrm>
            <a:off x="2895600" y="2667000"/>
            <a:ext cx="1524000" cy="533400"/>
          </a:xfrm>
          <a:prstGeom prst="ellipse">
            <a:avLst/>
          </a:prstGeom>
          <a:solidFill>
            <a:srgbClr val="66FFCC"/>
          </a:solidFill>
          <a:ln w="9525" cap="flat" cmpd="sng" algn="ctr">
            <a:solidFill>
              <a:srgbClr val="4066B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kumimoji="0" lang="en-US" sz="1200" b="0" i="0" u="none" strike="noStrike" cap="none" normalizeH="0" baseline="0" dirty="0">
                <a:ln>
                  <a:noFill/>
                </a:ln>
                <a:solidFill>
                  <a:schemeClr val="tx1"/>
                </a:solidFill>
                <a:effectLst/>
                <a:latin typeface="Arial" charset="0"/>
              </a:rPr>
              <a:t>Check the box if they were</a:t>
            </a:r>
          </a:p>
        </p:txBody>
      </p:sp>
      <p:cxnSp>
        <p:nvCxnSpPr>
          <p:cNvPr id="9" name="Straight Arrow Connector 8"/>
          <p:cNvCxnSpPr>
            <a:stCxn id="7" idx="6"/>
          </p:cNvCxnSpPr>
          <p:nvPr/>
        </p:nvCxnSpPr>
        <p:spPr bwMode="auto">
          <a:xfrm flipV="1">
            <a:off x="4419600" y="2590800"/>
            <a:ext cx="1600200" cy="3429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0" name="Oval 9"/>
          <p:cNvSpPr/>
          <p:nvPr/>
        </p:nvSpPr>
        <p:spPr bwMode="auto">
          <a:xfrm>
            <a:off x="4267200" y="2895600"/>
            <a:ext cx="1752600" cy="762000"/>
          </a:xfrm>
          <a:prstGeom prst="ellipse">
            <a:avLst/>
          </a:prstGeom>
          <a:solidFill>
            <a:srgbClr val="FFFF99"/>
          </a:solidFill>
          <a:ln w="9525" cap="flat" cmpd="sng" algn="ctr">
            <a:solidFill>
              <a:srgbClr val="4066B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r>
              <a:rPr kumimoji="0" lang="en-US" sz="1000" b="0" i="0" u="none" strike="noStrike" cap="none" normalizeH="0" baseline="0" dirty="0">
                <a:ln>
                  <a:noFill/>
                </a:ln>
                <a:solidFill>
                  <a:schemeClr val="tx1"/>
                </a:solidFill>
                <a:effectLst/>
                <a:latin typeface="Arial" charset="0"/>
              </a:rPr>
              <a:t>All employees paid in arrears except</a:t>
            </a:r>
            <a:r>
              <a:rPr kumimoji="0" lang="en-US" sz="1000" b="0" i="0" u="none" strike="noStrike" cap="none" normalizeH="0" dirty="0">
                <a:ln>
                  <a:noFill/>
                </a:ln>
                <a:solidFill>
                  <a:schemeClr val="tx1"/>
                </a:solidFill>
                <a:effectLst/>
                <a:latin typeface="Arial" charset="0"/>
              </a:rPr>
              <a:t> Elected Paid Current - EPC</a:t>
            </a:r>
            <a:endParaRPr kumimoji="0" lang="en-US" sz="1000" b="0" i="0" u="none" strike="noStrike" cap="none" normalizeH="0" baseline="0" dirty="0">
              <a:ln>
                <a:noFill/>
              </a:ln>
              <a:solidFill>
                <a:schemeClr val="tx1"/>
              </a:solidFill>
              <a:effectLst/>
              <a:latin typeface="Arial" charset="0"/>
            </a:endParaRPr>
          </a:p>
        </p:txBody>
      </p:sp>
      <p:cxnSp>
        <p:nvCxnSpPr>
          <p:cNvPr id="12" name="Straight Arrow Connector 11"/>
          <p:cNvCxnSpPr/>
          <p:nvPr/>
        </p:nvCxnSpPr>
        <p:spPr bwMode="auto">
          <a:xfrm flipV="1">
            <a:off x="5562600" y="2857500"/>
            <a:ext cx="466725" cy="5715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pic>
        <p:nvPicPr>
          <p:cNvPr id="14" name="Picture 13"/>
          <p:cNvPicPr>
            <a:picLocks noChangeAspect="1"/>
          </p:cNvPicPr>
          <p:nvPr/>
        </p:nvPicPr>
        <p:blipFill>
          <a:blip r:embed="rId5"/>
          <a:stretch>
            <a:fillRect/>
          </a:stretch>
        </p:blipFill>
        <p:spPr>
          <a:xfrm>
            <a:off x="6096456" y="4095751"/>
            <a:ext cx="1904544" cy="323850"/>
          </a:xfrm>
          <a:prstGeom prst="rect">
            <a:avLst/>
          </a:prstGeom>
        </p:spPr>
      </p:pic>
    </p:spTree>
    <p:extLst>
      <p:ext uri="{BB962C8B-B14F-4D97-AF65-F5344CB8AC3E}">
        <p14:creationId xmlns:p14="http://schemas.microsoft.com/office/powerpoint/2010/main" val="45809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LTHS Definition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20" t="12193" r="-720" b="483"/>
          <a:stretch/>
        </p:blipFill>
        <p:spPr>
          <a:xfrm>
            <a:off x="65408" y="1371599"/>
            <a:ext cx="9078592" cy="5457109"/>
          </a:xfrm>
          <a:prstGeom prst="rect">
            <a:avLst/>
          </a:prstGeom>
        </p:spPr>
      </p:pic>
    </p:spTree>
    <p:extLst>
      <p:ext uri="{BB962C8B-B14F-4D97-AF65-F5344CB8AC3E}">
        <p14:creationId xmlns:p14="http://schemas.microsoft.com/office/powerpoint/2010/main" val="1962583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Refund Certification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990600"/>
            <a:ext cx="7306695" cy="4934639"/>
          </a:xfrm>
          <a:prstGeom prst="rect">
            <a:avLst/>
          </a:prstGeom>
        </p:spPr>
      </p:pic>
    </p:spTree>
    <p:extLst>
      <p:ext uri="{BB962C8B-B14F-4D97-AF65-F5344CB8AC3E}">
        <p14:creationId xmlns:p14="http://schemas.microsoft.com/office/powerpoint/2010/main" val="3187954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Disability Certification – Part 1</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522"/>
          <a:stretch/>
        </p:blipFill>
        <p:spPr>
          <a:xfrm>
            <a:off x="371073" y="1143000"/>
            <a:ext cx="7354326" cy="5001514"/>
          </a:xfrm>
          <a:prstGeom prst="rect">
            <a:avLst/>
          </a:prstGeom>
        </p:spPr>
      </p:pic>
    </p:spTree>
    <p:extLst>
      <p:ext uri="{BB962C8B-B14F-4D97-AF65-F5344CB8AC3E}">
        <p14:creationId xmlns:p14="http://schemas.microsoft.com/office/powerpoint/2010/main" val="3749760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Disability Certification – Part 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35" y="990600"/>
            <a:ext cx="8345065" cy="4877481"/>
          </a:xfrm>
          <a:prstGeom prst="rect">
            <a:avLst/>
          </a:prstGeom>
        </p:spPr>
      </p:pic>
    </p:spTree>
    <p:extLst>
      <p:ext uri="{BB962C8B-B14F-4D97-AF65-F5344CB8AC3E}">
        <p14:creationId xmlns:p14="http://schemas.microsoft.com/office/powerpoint/2010/main" val="265396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ular Callout 65"/>
          <p:cNvSpPr/>
          <p:nvPr/>
        </p:nvSpPr>
        <p:spPr>
          <a:xfrm>
            <a:off x="5789631" y="5532786"/>
            <a:ext cx="2245220" cy="1000276"/>
          </a:xfrm>
          <a:prstGeom prst="wedgeRoundRectCallout">
            <a:avLst>
              <a:gd name="adj1" fmla="val -58263"/>
              <a:gd name="adj2" fmla="val 32073"/>
              <a:gd name="adj3" fmla="val 16667"/>
            </a:avLst>
          </a:prstGeom>
          <a:solidFill>
            <a:srgbClr val="99DE00">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69" name="Rounded Rectangular Callout 68"/>
          <p:cNvSpPr/>
          <p:nvPr/>
        </p:nvSpPr>
        <p:spPr>
          <a:xfrm>
            <a:off x="5057122" y="4772218"/>
            <a:ext cx="1651742" cy="891719"/>
          </a:xfrm>
          <a:prstGeom prst="wedgeRoundRectCallout">
            <a:avLst>
              <a:gd name="adj1" fmla="val -37593"/>
              <a:gd name="adj2" fmla="val 97984"/>
              <a:gd name="adj3" fmla="val 16667"/>
            </a:avLst>
          </a:prstGeom>
          <a:solidFill>
            <a:srgbClr val="7BCE6C">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65" name="Rounded Rectangular Callout 64"/>
          <p:cNvSpPr/>
          <p:nvPr/>
        </p:nvSpPr>
        <p:spPr>
          <a:xfrm>
            <a:off x="1951263" y="4901172"/>
            <a:ext cx="1651742" cy="891719"/>
          </a:xfrm>
          <a:prstGeom prst="wedgeRoundRectCallout">
            <a:avLst>
              <a:gd name="adj1" fmla="val 45183"/>
              <a:gd name="adj2" fmla="val 88218"/>
              <a:gd name="adj3" fmla="val 16667"/>
            </a:avLst>
          </a:prstGeom>
          <a:solidFill>
            <a:srgbClr val="7BCE6C">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64" name="Rounded Rectangular Callout 63"/>
          <p:cNvSpPr/>
          <p:nvPr/>
        </p:nvSpPr>
        <p:spPr>
          <a:xfrm>
            <a:off x="931246" y="5658843"/>
            <a:ext cx="1748088" cy="778837"/>
          </a:xfrm>
          <a:prstGeom prst="wedgeRoundRectCallout">
            <a:avLst>
              <a:gd name="adj1" fmla="val 91260"/>
              <a:gd name="adj2" fmla="val 44197"/>
              <a:gd name="adj3" fmla="val 16667"/>
            </a:avLst>
          </a:prstGeom>
          <a:solidFill>
            <a:srgbClr val="99DE00">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3" name="Title 2"/>
          <p:cNvSpPr>
            <a:spLocks noGrp="1"/>
          </p:cNvSpPr>
          <p:nvPr>
            <p:ph type="title"/>
          </p:nvPr>
        </p:nvSpPr>
        <p:spPr>
          <a:noFill/>
          <a:ln w="9525">
            <a:noFill/>
            <a:miter lim="800000"/>
            <a:headEnd/>
            <a:tailEnd/>
          </a:ln>
        </p:spPr>
        <p:txBody>
          <a:bodyPr vert="horz" wrap="square" lIns="0" tIns="0" rIns="0" bIns="0" numCol="1" anchor="b" anchorCtr="0" compatLnSpc="1">
            <a:prstTxWarp prst="textNoShape">
              <a:avLst/>
            </a:prstTxWarp>
          </a:bodyPr>
          <a:lstStyle/>
          <a:p>
            <a:r>
              <a:rPr lang="en-US" dirty="0"/>
              <a:t>Overview of COMPASS</a:t>
            </a:r>
          </a:p>
        </p:txBody>
      </p:sp>
      <p:pic>
        <p:nvPicPr>
          <p:cNvPr id="8" name="Picture 2" descr="\\Cagmasrv1\sso$\Gestion_Deloitte\Global_Brand\- Templates\Icons\Iconography Deloitte\Icon_People_group_Blue.png"/>
          <p:cNvPicPr>
            <a:picLocks noChangeAspect="1" noChangeArrowheads="1"/>
          </p:cNvPicPr>
          <p:nvPr/>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7596" y="4453703"/>
            <a:ext cx="365760" cy="3296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436247" y="6086120"/>
            <a:ext cx="2210767" cy="338554"/>
          </a:xfrm>
          <a:prstGeom prst="rect">
            <a:avLst/>
          </a:prstGeom>
          <a:solidFill>
            <a:srgbClr val="002277"/>
          </a:solidFill>
        </p:spPr>
        <p:txBody>
          <a:bodyPr wrap="square" rtlCol="0">
            <a:spAutoFit/>
          </a:bodyPr>
          <a:lstStyle/>
          <a:p>
            <a:r>
              <a:rPr lang="en-US" sz="1600" b="1" i="1" dirty="0">
                <a:solidFill>
                  <a:schemeClr val="bg1"/>
                </a:solidFill>
              </a:rPr>
              <a:t>Why COMPASS?!?!</a:t>
            </a:r>
          </a:p>
        </p:txBody>
      </p:sp>
      <p:sp>
        <p:nvSpPr>
          <p:cNvPr id="38" name="Text Placeholder 5"/>
          <p:cNvSpPr txBox="1">
            <a:spLocks/>
          </p:cNvSpPr>
          <p:nvPr/>
        </p:nvSpPr>
        <p:spPr>
          <a:xfrm>
            <a:off x="4581371" y="961501"/>
            <a:ext cx="3136247" cy="3167301"/>
          </a:xfrm>
          <a:prstGeom prst="rect">
            <a:avLst/>
          </a:prstGeom>
          <a:solidFill>
            <a:sysClr val="window" lastClr="FFFFFF"/>
          </a:solidFill>
          <a:ln w="19050">
            <a:solidFill>
              <a:srgbClr val="3C8A2E"/>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57263" rtl="0" eaLnBrk="1" fontAlgn="base" latinLnBrk="0" hangingPunct="1">
              <a:lnSpc>
                <a:spcPct val="100000"/>
              </a:lnSpc>
              <a:spcBef>
                <a:spcPts val="1200"/>
              </a:spcBef>
              <a:spcAft>
                <a:spcPts val="0"/>
              </a:spcAft>
              <a:buClrTx/>
              <a:buSzTx/>
              <a:buFont typeface="Arial" charset="0"/>
              <a:buNone/>
              <a:tabLst/>
              <a:defRPr/>
            </a:pPr>
            <a:r>
              <a:rPr kumimoji="0" lang="en-US" sz="1600" b="1" i="0" u="none" strike="noStrike" kern="1200" cap="none" spc="0" normalizeH="0" baseline="0" noProof="0" dirty="0">
                <a:ln>
                  <a:noFill/>
                </a:ln>
                <a:solidFill>
                  <a:srgbClr val="313131"/>
                </a:solidFill>
                <a:effectLst/>
                <a:uLnTx/>
                <a:uFillTx/>
                <a:latin typeface="Arial"/>
                <a:ea typeface="+mn-ea"/>
                <a:cs typeface="+mn-cs"/>
              </a:rPr>
              <a:t>COMPASS:</a:t>
            </a:r>
            <a:r>
              <a:rPr kumimoji="0" lang="en-US" sz="1600" b="1" i="0" u="none" strike="noStrike" kern="1200" cap="none" spc="0" normalizeH="0" noProof="0" dirty="0">
                <a:ln>
                  <a:noFill/>
                </a:ln>
                <a:solidFill>
                  <a:srgbClr val="313131"/>
                </a:solidFill>
                <a:effectLst/>
                <a:uLnTx/>
                <a:uFillTx/>
                <a:latin typeface="Arial"/>
                <a:ea typeface="+mn-ea"/>
                <a:cs typeface="+mn-cs"/>
              </a:rPr>
              <a:t> </a:t>
            </a:r>
            <a:endParaRPr kumimoji="0" lang="en-US" sz="1600" b="1" i="0" u="none" strike="noStrike" kern="1200" cap="none" spc="0" normalizeH="0" baseline="0" noProof="0" dirty="0">
              <a:ln>
                <a:noFill/>
              </a:ln>
              <a:solidFill>
                <a:srgbClr val="313131"/>
              </a:solidFill>
              <a:effectLst/>
              <a:uLnTx/>
              <a:uFillTx/>
              <a:latin typeface="Arial"/>
              <a:ea typeface="+mn-ea"/>
              <a:cs typeface="+mn-cs"/>
            </a:endParaRPr>
          </a:p>
          <a:p>
            <a:pPr marL="114300" marR="0" lvl="1" indent="-114300" algn="l" defTabSz="957263" rtl="0" eaLnBrk="1" fontAlgn="base" latinLnBrk="0" hangingPunct="1">
              <a:lnSpc>
                <a:spcPct val="100000"/>
              </a:lnSpc>
              <a:spcBef>
                <a:spcPts val="600"/>
              </a:spcBef>
              <a:spcAft>
                <a:spcPts val="0"/>
              </a:spcAft>
              <a:buClrTx/>
              <a:buSzPct val="100000"/>
              <a:buFont typeface="Arial"/>
              <a:buChar char="•"/>
              <a:tabLst/>
              <a:defRPr/>
            </a:pPr>
            <a:r>
              <a:rPr lang="en-US" sz="1600" noProof="0" dirty="0">
                <a:solidFill>
                  <a:srgbClr val="313131"/>
                </a:solidFill>
                <a:latin typeface="Arial"/>
              </a:rPr>
              <a:t>Provides fully integrated solution capable of supporting the WVCPRB vision:</a:t>
            </a:r>
          </a:p>
          <a:p>
            <a:pPr marL="294300" lvl="2" indent="-114300">
              <a:spcBef>
                <a:spcPts val="600"/>
              </a:spcBef>
              <a:buSzPct val="100000"/>
              <a:buFont typeface="Arial"/>
              <a:buChar char="•"/>
            </a:pPr>
            <a:r>
              <a:rPr kumimoji="0" lang="en-US" b="0" i="0" u="none" strike="noStrike" kern="1200" cap="none" spc="0" normalizeH="0" baseline="0" dirty="0">
                <a:ln>
                  <a:noFill/>
                </a:ln>
                <a:solidFill>
                  <a:srgbClr val="313131"/>
                </a:solidFill>
                <a:effectLst/>
                <a:uLnTx/>
                <a:uFillTx/>
                <a:latin typeface="Arial"/>
                <a:ea typeface="+mj-ea"/>
                <a:cs typeface="+mj-cs"/>
              </a:rPr>
              <a:t>New</a:t>
            </a:r>
            <a:r>
              <a:rPr kumimoji="0" lang="en-US" b="0" i="0" u="none" strike="noStrike" kern="1200" cap="none" spc="0" normalizeH="0" dirty="0">
                <a:ln>
                  <a:noFill/>
                </a:ln>
                <a:solidFill>
                  <a:srgbClr val="313131"/>
                </a:solidFill>
                <a:effectLst/>
                <a:uLnTx/>
                <a:uFillTx/>
                <a:latin typeface="Arial"/>
                <a:ea typeface="+mj-ea"/>
                <a:cs typeface="+mj-cs"/>
              </a:rPr>
              <a:t> pension system rich in browser based &amp; web-enabled self service functionality, providing ease of use for: </a:t>
            </a:r>
          </a:p>
          <a:p>
            <a:pPr marL="474300" lvl="3" indent="-114300">
              <a:spcBef>
                <a:spcPts val="600"/>
              </a:spcBef>
              <a:buSzPct val="100000"/>
              <a:buFont typeface="Arial"/>
              <a:buChar char="•"/>
            </a:pPr>
            <a:r>
              <a:rPr lang="en-US" baseline="0" noProof="0" dirty="0">
                <a:solidFill>
                  <a:srgbClr val="313131"/>
                </a:solidFill>
                <a:latin typeface="Arial"/>
              </a:rPr>
              <a:t>WVCPRB</a:t>
            </a:r>
            <a:r>
              <a:rPr lang="en-US" dirty="0">
                <a:solidFill>
                  <a:srgbClr val="313131"/>
                </a:solidFill>
                <a:latin typeface="Arial"/>
              </a:rPr>
              <a:t> staff</a:t>
            </a:r>
          </a:p>
          <a:p>
            <a:pPr marL="474300" lvl="3" indent="-114300">
              <a:spcBef>
                <a:spcPts val="600"/>
              </a:spcBef>
              <a:buSzPct val="100000"/>
              <a:buFont typeface="Arial"/>
              <a:buChar char="•"/>
            </a:pPr>
            <a:r>
              <a:rPr kumimoji="0" lang="en-US" b="0" i="0" u="none" strike="noStrike" kern="1200" cap="none" spc="0" normalizeH="0" baseline="0" noProof="0" dirty="0">
                <a:ln>
                  <a:noFill/>
                </a:ln>
                <a:solidFill>
                  <a:srgbClr val="313131"/>
                </a:solidFill>
                <a:effectLst/>
                <a:uLnTx/>
                <a:uFillTx/>
                <a:latin typeface="Arial"/>
                <a:ea typeface="+mj-ea"/>
                <a:cs typeface="+mj-cs"/>
              </a:rPr>
              <a:t>Members</a:t>
            </a:r>
            <a:r>
              <a:rPr kumimoji="0" lang="en-US" b="0" i="0" u="none" strike="noStrike" kern="1200" cap="none" spc="0" normalizeH="0" noProof="0" dirty="0">
                <a:ln>
                  <a:noFill/>
                </a:ln>
                <a:solidFill>
                  <a:srgbClr val="313131"/>
                </a:solidFill>
                <a:effectLst/>
                <a:uLnTx/>
                <a:uFillTx/>
                <a:latin typeface="Arial"/>
                <a:ea typeface="+mj-ea"/>
                <a:cs typeface="+mj-cs"/>
              </a:rPr>
              <a:t> </a:t>
            </a:r>
          </a:p>
          <a:p>
            <a:pPr marL="474300" lvl="3" indent="-114300">
              <a:spcBef>
                <a:spcPts val="600"/>
              </a:spcBef>
              <a:buSzPct val="100000"/>
              <a:buFont typeface="Arial"/>
              <a:buChar char="•"/>
            </a:pPr>
            <a:r>
              <a:rPr lang="en-US" baseline="0" dirty="0">
                <a:solidFill>
                  <a:srgbClr val="313131"/>
                </a:solidFill>
                <a:latin typeface="Arial"/>
              </a:rPr>
              <a:t>Retirees</a:t>
            </a:r>
            <a:r>
              <a:rPr lang="en-US" dirty="0">
                <a:solidFill>
                  <a:srgbClr val="313131"/>
                </a:solidFill>
                <a:latin typeface="Arial"/>
              </a:rPr>
              <a:t> </a:t>
            </a:r>
          </a:p>
          <a:p>
            <a:pPr marL="474300" lvl="3" indent="-114300">
              <a:spcBef>
                <a:spcPts val="600"/>
              </a:spcBef>
              <a:buSzPct val="100000"/>
              <a:buFont typeface="Arial"/>
              <a:buChar char="•"/>
            </a:pPr>
            <a:r>
              <a:rPr kumimoji="0" lang="en-US" b="0" i="0" u="none" strike="noStrike" kern="1200" cap="none" spc="0" normalizeH="0" baseline="0" noProof="0" dirty="0">
                <a:ln>
                  <a:noFill/>
                </a:ln>
                <a:solidFill>
                  <a:srgbClr val="313131"/>
                </a:solidFill>
                <a:effectLst/>
                <a:uLnTx/>
                <a:uFillTx/>
                <a:latin typeface="Arial"/>
                <a:ea typeface="+mj-ea"/>
                <a:cs typeface="+mj-cs"/>
              </a:rPr>
              <a:t>Beneficiaries</a:t>
            </a:r>
            <a:r>
              <a:rPr kumimoji="0" lang="en-US" b="0" i="0" u="none" strike="noStrike" kern="1200" cap="none" spc="0" normalizeH="0" noProof="0" dirty="0">
                <a:ln>
                  <a:noFill/>
                </a:ln>
                <a:solidFill>
                  <a:srgbClr val="313131"/>
                </a:solidFill>
                <a:effectLst/>
                <a:uLnTx/>
                <a:uFillTx/>
                <a:latin typeface="Arial"/>
                <a:ea typeface="+mj-ea"/>
                <a:cs typeface="+mj-cs"/>
              </a:rPr>
              <a:t> </a:t>
            </a:r>
          </a:p>
          <a:p>
            <a:pPr marL="474300" lvl="3" indent="-114300">
              <a:spcBef>
                <a:spcPts val="600"/>
              </a:spcBef>
              <a:buSzPct val="100000"/>
              <a:buFont typeface="Arial"/>
              <a:buChar char="•"/>
            </a:pPr>
            <a:r>
              <a:rPr lang="en-US" dirty="0">
                <a:solidFill>
                  <a:srgbClr val="313131"/>
                </a:solidFill>
                <a:latin typeface="Arial"/>
              </a:rPr>
              <a:t>Employers </a:t>
            </a:r>
          </a:p>
        </p:txBody>
      </p:sp>
      <p:sp>
        <p:nvSpPr>
          <p:cNvPr id="39" name="Trapezoid 38"/>
          <p:cNvSpPr/>
          <p:nvPr/>
        </p:nvSpPr>
        <p:spPr>
          <a:xfrm rot="16200000">
            <a:off x="2550105" y="2141396"/>
            <a:ext cx="3235783" cy="795060"/>
          </a:xfrm>
          <a:prstGeom prst="trapezoid">
            <a:avLst>
              <a:gd name="adj" fmla="val 71860"/>
            </a:avLst>
          </a:prstGeom>
          <a:solidFill>
            <a:sysClr val="window" lastClr="FFFFFF">
              <a:lumMod val="75000"/>
            </a:sysClr>
          </a:solidFill>
          <a:ln w="19050" algn="ctr">
            <a:noFill/>
            <a:miter lim="800000"/>
            <a:headEnd/>
            <a:tailEnd/>
          </a:ln>
        </p:spPr>
        <p:txBody>
          <a:bodyPr vert="eaVert" wrap="none"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 typeface="Wingdings 2" pitchFamily="18" charset="2"/>
              <a:buNone/>
              <a:tabLst/>
              <a:defRPr/>
            </a:pPr>
            <a:endParaRPr kumimoji="0" lang="en-GB" sz="1200" b="0" i="0" u="none" strike="noStrike" kern="0" cap="none" spc="0" normalizeH="0" baseline="0" noProof="0" dirty="0">
              <a:ln>
                <a:noFill/>
              </a:ln>
              <a:solidFill>
                <a:prstClr val="black"/>
              </a:solidFill>
              <a:effectLst/>
              <a:uLnTx/>
              <a:uFillTx/>
            </a:endParaRPr>
          </a:p>
        </p:txBody>
      </p:sp>
      <p:sp>
        <p:nvSpPr>
          <p:cNvPr id="40" name="Text Placeholder 5"/>
          <p:cNvSpPr txBox="1">
            <a:spLocks/>
          </p:cNvSpPr>
          <p:nvPr/>
        </p:nvSpPr>
        <p:spPr>
          <a:xfrm>
            <a:off x="508863" y="1447800"/>
            <a:ext cx="3257550" cy="2194627"/>
          </a:xfrm>
          <a:prstGeom prst="rect">
            <a:avLst/>
          </a:prstGeom>
          <a:solidFill>
            <a:sysClr val="window" lastClr="FFFFFF"/>
          </a:solidFill>
          <a:ln w="19050">
            <a:solidFill>
              <a:srgbClr val="002776"/>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263" rtl="0" eaLnBrk="1" fontAlgn="base" latinLnBrk="0" hangingPunct="1">
              <a:lnSpc>
                <a:spcPct val="100000"/>
              </a:lnSpc>
              <a:spcBef>
                <a:spcPts val="600"/>
              </a:spcBef>
              <a:spcAft>
                <a:spcPts val="0"/>
              </a:spcAft>
              <a:buClrTx/>
              <a:buSzPct val="100000"/>
              <a:buFont typeface="Arial" charset="0"/>
              <a:buNone/>
              <a:tabLst/>
              <a:defRPr/>
            </a:pPr>
            <a:r>
              <a:rPr kumimoji="0" lang="en-US" sz="1600" b="1" i="0" u="none" strike="noStrike" kern="1200" cap="none" spc="0" normalizeH="0" baseline="0" noProof="0" dirty="0">
                <a:ln>
                  <a:noFill/>
                </a:ln>
                <a:solidFill>
                  <a:srgbClr val="313131"/>
                </a:solidFill>
                <a:effectLst/>
                <a:uLnTx/>
                <a:uFillTx/>
                <a:latin typeface="Arial"/>
                <a:ea typeface="+mj-ea"/>
                <a:cs typeface="+mj-cs"/>
              </a:rPr>
              <a:t>CPRB</a:t>
            </a:r>
            <a:r>
              <a:rPr kumimoji="0" lang="en-US" sz="1600" b="1" i="0" u="none" strike="noStrike" kern="1200" cap="none" spc="0" normalizeH="0" noProof="0" dirty="0">
                <a:ln>
                  <a:noFill/>
                </a:ln>
                <a:solidFill>
                  <a:srgbClr val="313131"/>
                </a:solidFill>
                <a:effectLst/>
                <a:uLnTx/>
                <a:uFillTx/>
                <a:latin typeface="Arial"/>
                <a:ea typeface="+mj-ea"/>
                <a:cs typeface="+mj-cs"/>
              </a:rPr>
              <a:t> BlueZone </a:t>
            </a:r>
            <a:endParaRPr kumimoji="0" lang="en-US" sz="1600" b="1" i="0" u="none" strike="noStrike" kern="1200" cap="none" spc="0" normalizeH="0" baseline="0" noProof="0" dirty="0">
              <a:ln>
                <a:noFill/>
              </a:ln>
              <a:solidFill>
                <a:srgbClr val="313131"/>
              </a:solidFill>
              <a:effectLst/>
              <a:uLnTx/>
              <a:uFillTx/>
              <a:latin typeface="Arial"/>
              <a:ea typeface="+mj-ea"/>
              <a:cs typeface="+mj-cs"/>
            </a:endParaRPr>
          </a:p>
          <a:p>
            <a:pPr marL="180000" marR="0" lvl="1" indent="-180000" algn="l" defTabSz="957263" rtl="0" eaLnBrk="1" fontAlgn="base" latinLnBrk="0" hangingPunct="1">
              <a:lnSpc>
                <a:spcPct val="100000"/>
              </a:lnSpc>
              <a:spcBef>
                <a:spcPts val="600"/>
              </a:spcBef>
              <a:spcAft>
                <a:spcPts val="0"/>
              </a:spcAft>
              <a:buClrTx/>
              <a:buSzPct val="100000"/>
              <a:buFont typeface="Arial" charset="0"/>
              <a:buChar char="•"/>
              <a:tabLst/>
              <a:defRPr/>
            </a:pPr>
            <a:r>
              <a:rPr lang="en-US" sz="1600" dirty="0">
                <a:solidFill>
                  <a:srgbClr val="313131"/>
                </a:solidFill>
                <a:latin typeface="Arial"/>
              </a:rPr>
              <a:t>Has been in use for over 4 decades </a:t>
            </a:r>
          </a:p>
          <a:p>
            <a:pPr marL="180000" marR="0" lvl="1" indent="-180000" algn="l" defTabSz="957263" rtl="0" eaLnBrk="1" fontAlgn="base" latinLnBrk="0" hangingPunct="1">
              <a:lnSpc>
                <a:spcPct val="100000"/>
              </a:lnSpc>
              <a:spcBef>
                <a:spcPts val="600"/>
              </a:spcBef>
              <a:spcAft>
                <a:spcPts val="0"/>
              </a:spcAft>
              <a:buClrTx/>
              <a:buSzPct val="100000"/>
              <a:buFont typeface="Arial" charset="0"/>
              <a:buChar char="•"/>
              <a:tabLst/>
              <a:defRPr/>
            </a:pPr>
            <a:r>
              <a:rPr kumimoji="0" lang="en-US" sz="1600" b="0" i="0" u="none" strike="noStrike" kern="1200" cap="none" spc="0" normalizeH="0" baseline="0" noProof="0" dirty="0">
                <a:ln>
                  <a:noFill/>
                </a:ln>
                <a:solidFill>
                  <a:srgbClr val="313131"/>
                </a:solidFill>
                <a:effectLst/>
                <a:uLnTx/>
                <a:uFillTx/>
                <a:latin typeface="Arial"/>
                <a:ea typeface="+mj-ea"/>
                <a:cs typeface="+mj-cs"/>
              </a:rPr>
              <a:t>Difficult and costly</a:t>
            </a:r>
            <a:r>
              <a:rPr kumimoji="0" lang="en-US" sz="1600" b="0" i="0" u="none" strike="noStrike" kern="1200" cap="none" spc="0" normalizeH="0" noProof="0" dirty="0">
                <a:ln>
                  <a:noFill/>
                </a:ln>
                <a:solidFill>
                  <a:srgbClr val="313131"/>
                </a:solidFill>
                <a:effectLst/>
                <a:uLnTx/>
                <a:uFillTx/>
                <a:latin typeface="Arial"/>
                <a:ea typeface="+mj-ea"/>
                <a:cs typeface="+mj-cs"/>
              </a:rPr>
              <a:t> to maintain </a:t>
            </a:r>
          </a:p>
          <a:p>
            <a:pPr marL="180000" marR="0" lvl="1" indent="-180000" algn="l" defTabSz="957263" rtl="0" eaLnBrk="1" fontAlgn="base" latinLnBrk="0" hangingPunct="1">
              <a:lnSpc>
                <a:spcPct val="100000"/>
              </a:lnSpc>
              <a:spcBef>
                <a:spcPts val="600"/>
              </a:spcBef>
              <a:spcAft>
                <a:spcPts val="0"/>
              </a:spcAft>
              <a:buClrTx/>
              <a:buSzPct val="100000"/>
              <a:buFont typeface="Arial" charset="0"/>
              <a:buChar char="•"/>
              <a:tabLst/>
              <a:defRPr/>
            </a:pPr>
            <a:r>
              <a:rPr lang="en-US" sz="1600" baseline="0" dirty="0">
                <a:solidFill>
                  <a:srgbClr val="313131"/>
                </a:solidFill>
                <a:latin typeface="Arial"/>
              </a:rPr>
              <a:t>Does</a:t>
            </a:r>
            <a:r>
              <a:rPr lang="en-US" sz="1600" dirty="0">
                <a:solidFill>
                  <a:srgbClr val="313131"/>
                </a:solidFill>
                <a:latin typeface="Arial"/>
              </a:rPr>
              <a:t> not provide robust web-based capability for self service to members</a:t>
            </a:r>
            <a:endParaRPr kumimoji="0" lang="en-US" sz="1600" b="0" i="0" u="none" strike="noStrike" kern="1200" cap="none" spc="0" normalizeH="0" baseline="0" noProof="0" dirty="0">
              <a:ln>
                <a:noFill/>
              </a:ln>
              <a:solidFill>
                <a:srgbClr val="313131"/>
              </a:solidFill>
              <a:effectLst/>
              <a:uLnTx/>
              <a:uFillTx/>
              <a:latin typeface="Arial"/>
              <a:ea typeface="+mj-ea"/>
              <a:cs typeface="+mj-cs"/>
            </a:endParaRPr>
          </a:p>
        </p:txBody>
      </p:sp>
      <p:sp>
        <p:nvSpPr>
          <p:cNvPr id="41" name="Freeform 66"/>
          <p:cNvSpPr>
            <a:spLocks noChangeAspect="1" noEditPoints="1"/>
          </p:cNvSpPr>
          <p:nvPr/>
        </p:nvSpPr>
        <p:spPr bwMode="auto">
          <a:xfrm>
            <a:off x="3278549" y="3312099"/>
            <a:ext cx="326594" cy="308609"/>
          </a:xfrm>
          <a:custGeom>
            <a:avLst/>
            <a:gdLst>
              <a:gd name="T0" fmla="*/ 110 w 147"/>
              <a:gd name="T1" fmla="*/ 100 h 115"/>
              <a:gd name="T2" fmla="*/ 14 w 147"/>
              <a:gd name="T3" fmla="*/ 100 h 115"/>
              <a:gd name="T4" fmla="*/ 14 w 147"/>
              <a:gd name="T5" fmla="*/ 34 h 115"/>
              <a:gd name="T6" fmla="*/ 34 w 147"/>
              <a:gd name="T7" fmla="*/ 34 h 115"/>
              <a:gd name="T8" fmla="*/ 50 w 147"/>
              <a:gd name="T9" fmla="*/ 19 h 115"/>
              <a:gd name="T10" fmla="*/ 7 w 147"/>
              <a:gd name="T11" fmla="*/ 19 h 115"/>
              <a:gd name="T12" fmla="*/ 0 w 147"/>
              <a:gd name="T13" fmla="*/ 26 h 115"/>
              <a:gd name="T14" fmla="*/ 0 w 147"/>
              <a:gd name="T15" fmla="*/ 107 h 115"/>
              <a:gd name="T16" fmla="*/ 7 w 147"/>
              <a:gd name="T17" fmla="*/ 115 h 115"/>
              <a:gd name="T18" fmla="*/ 118 w 147"/>
              <a:gd name="T19" fmla="*/ 115 h 115"/>
              <a:gd name="T20" fmla="*/ 125 w 147"/>
              <a:gd name="T21" fmla="*/ 107 h 115"/>
              <a:gd name="T22" fmla="*/ 125 w 147"/>
              <a:gd name="T23" fmla="*/ 80 h 115"/>
              <a:gd name="T24" fmla="*/ 110 w 147"/>
              <a:gd name="T25" fmla="*/ 92 h 115"/>
              <a:gd name="T26" fmla="*/ 110 w 147"/>
              <a:gd name="T27" fmla="*/ 100 h 115"/>
              <a:gd name="T28" fmla="*/ 98 w 147"/>
              <a:gd name="T29" fmla="*/ 49 h 115"/>
              <a:gd name="T30" fmla="*/ 98 w 147"/>
              <a:gd name="T31" fmla="*/ 75 h 115"/>
              <a:gd name="T32" fmla="*/ 147 w 147"/>
              <a:gd name="T33" fmla="*/ 37 h 115"/>
              <a:gd name="T34" fmla="*/ 98 w 147"/>
              <a:gd name="T35" fmla="*/ 0 h 115"/>
              <a:gd name="T36" fmla="*/ 98 w 147"/>
              <a:gd name="T37" fmla="*/ 23 h 115"/>
              <a:gd name="T38" fmla="*/ 39 w 147"/>
              <a:gd name="T39" fmla="*/ 82 h 115"/>
              <a:gd name="T40" fmla="*/ 98 w 147"/>
              <a:gd name="T41" fmla="*/ 4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15">
                <a:moveTo>
                  <a:pt x="110" y="100"/>
                </a:moveTo>
                <a:cubicBezTo>
                  <a:pt x="14" y="100"/>
                  <a:pt x="14" y="100"/>
                  <a:pt x="14" y="100"/>
                </a:cubicBezTo>
                <a:cubicBezTo>
                  <a:pt x="14" y="34"/>
                  <a:pt x="14" y="34"/>
                  <a:pt x="14" y="34"/>
                </a:cubicBezTo>
                <a:cubicBezTo>
                  <a:pt x="34" y="34"/>
                  <a:pt x="34" y="34"/>
                  <a:pt x="34" y="34"/>
                </a:cubicBezTo>
                <a:cubicBezTo>
                  <a:pt x="34" y="34"/>
                  <a:pt x="39" y="27"/>
                  <a:pt x="50" y="19"/>
                </a:cubicBezTo>
                <a:cubicBezTo>
                  <a:pt x="7" y="19"/>
                  <a:pt x="7" y="19"/>
                  <a:pt x="7" y="19"/>
                </a:cubicBezTo>
                <a:cubicBezTo>
                  <a:pt x="3" y="19"/>
                  <a:pt x="0" y="22"/>
                  <a:pt x="0" y="26"/>
                </a:cubicBezTo>
                <a:cubicBezTo>
                  <a:pt x="0" y="107"/>
                  <a:pt x="0" y="107"/>
                  <a:pt x="0" y="107"/>
                </a:cubicBezTo>
                <a:cubicBezTo>
                  <a:pt x="0" y="112"/>
                  <a:pt x="3" y="115"/>
                  <a:pt x="7" y="115"/>
                </a:cubicBezTo>
                <a:cubicBezTo>
                  <a:pt x="118" y="115"/>
                  <a:pt x="118" y="115"/>
                  <a:pt x="118" y="115"/>
                </a:cubicBezTo>
                <a:cubicBezTo>
                  <a:pt x="122" y="115"/>
                  <a:pt x="125" y="112"/>
                  <a:pt x="125" y="107"/>
                </a:cubicBezTo>
                <a:cubicBezTo>
                  <a:pt x="125" y="80"/>
                  <a:pt x="125" y="80"/>
                  <a:pt x="125" y="80"/>
                </a:cubicBezTo>
                <a:cubicBezTo>
                  <a:pt x="110" y="92"/>
                  <a:pt x="110" y="92"/>
                  <a:pt x="110" y="92"/>
                </a:cubicBezTo>
                <a:lnTo>
                  <a:pt x="110" y="100"/>
                </a:lnTo>
                <a:close/>
                <a:moveTo>
                  <a:pt x="98" y="49"/>
                </a:moveTo>
                <a:cubicBezTo>
                  <a:pt x="98" y="75"/>
                  <a:pt x="98" y="75"/>
                  <a:pt x="98" y="75"/>
                </a:cubicBezTo>
                <a:cubicBezTo>
                  <a:pt x="147" y="37"/>
                  <a:pt x="147" y="37"/>
                  <a:pt x="147" y="37"/>
                </a:cubicBezTo>
                <a:cubicBezTo>
                  <a:pt x="98" y="0"/>
                  <a:pt x="98" y="0"/>
                  <a:pt x="98" y="0"/>
                </a:cubicBezTo>
                <a:cubicBezTo>
                  <a:pt x="98" y="23"/>
                  <a:pt x="98" y="23"/>
                  <a:pt x="98" y="23"/>
                </a:cubicBezTo>
                <a:cubicBezTo>
                  <a:pt x="39" y="23"/>
                  <a:pt x="39" y="82"/>
                  <a:pt x="39" y="82"/>
                </a:cubicBezTo>
                <a:cubicBezTo>
                  <a:pt x="56" y="54"/>
                  <a:pt x="66" y="49"/>
                  <a:pt x="98" y="49"/>
                </a:cubicBezTo>
                <a:close/>
              </a:path>
            </a:pathLst>
          </a:custGeom>
          <a:solidFill>
            <a:srgbClr val="002776"/>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42" name="Group 41"/>
          <p:cNvGrpSpPr/>
          <p:nvPr/>
        </p:nvGrpSpPr>
        <p:grpSpPr>
          <a:xfrm>
            <a:off x="7010400" y="3539225"/>
            <a:ext cx="517259" cy="475541"/>
            <a:chOff x="8106756" y="5974588"/>
            <a:chExt cx="645322" cy="426212"/>
          </a:xfrm>
        </p:grpSpPr>
        <p:sp>
          <p:nvSpPr>
            <p:cNvPr id="43" name="Freeform 98"/>
            <p:cNvSpPr>
              <a:spLocks noChangeAspect="1" noEditPoints="1"/>
            </p:cNvSpPr>
            <p:nvPr/>
          </p:nvSpPr>
          <p:spPr bwMode="auto">
            <a:xfrm>
              <a:off x="8106756" y="5974588"/>
              <a:ext cx="645322" cy="426212"/>
            </a:xfrm>
            <a:custGeom>
              <a:avLst/>
              <a:gdLst>
                <a:gd name="T0" fmla="*/ 0 w 148"/>
                <a:gd name="T1" fmla="*/ 15 h 104"/>
                <a:gd name="T2" fmla="*/ 0 w 148"/>
                <a:gd name="T3" fmla="*/ 89 h 104"/>
                <a:gd name="T4" fmla="*/ 15 w 148"/>
                <a:gd name="T5" fmla="*/ 104 h 104"/>
                <a:gd name="T6" fmla="*/ 133 w 148"/>
                <a:gd name="T7" fmla="*/ 104 h 104"/>
                <a:gd name="T8" fmla="*/ 148 w 148"/>
                <a:gd name="T9" fmla="*/ 89 h 104"/>
                <a:gd name="T10" fmla="*/ 148 w 148"/>
                <a:gd name="T11" fmla="*/ 15 h 104"/>
                <a:gd name="T12" fmla="*/ 133 w 148"/>
                <a:gd name="T13" fmla="*/ 0 h 104"/>
                <a:gd name="T14" fmla="*/ 15 w 148"/>
                <a:gd name="T15" fmla="*/ 0 h 104"/>
                <a:gd name="T16" fmla="*/ 0 w 148"/>
                <a:gd name="T17" fmla="*/ 15 h 104"/>
                <a:gd name="T18" fmla="*/ 133 w 148"/>
                <a:gd name="T19" fmla="*/ 15 h 104"/>
                <a:gd name="T20" fmla="*/ 133 w 148"/>
                <a:gd name="T21" fmla="*/ 89 h 104"/>
                <a:gd name="T22" fmla="*/ 15 w 148"/>
                <a:gd name="T23" fmla="*/ 89 h 104"/>
                <a:gd name="T24" fmla="*/ 15 w 148"/>
                <a:gd name="T25" fmla="*/ 15 h 104"/>
                <a:gd name="T26" fmla="*/ 133 w 148"/>
                <a:gd name="T27" fmla="*/ 1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04">
                  <a:moveTo>
                    <a:pt x="0" y="15"/>
                  </a:moveTo>
                  <a:cubicBezTo>
                    <a:pt x="0" y="89"/>
                    <a:pt x="0" y="89"/>
                    <a:pt x="0" y="89"/>
                  </a:cubicBezTo>
                  <a:cubicBezTo>
                    <a:pt x="0" y="97"/>
                    <a:pt x="7" y="104"/>
                    <a:pt x="15" y="104"/>
                  </a:cubicBezTo>
                  <a:cubicBezTo>
                    <a:pt x="133" y="104"/>
                    <a:pt x="133" y="104"/>
                    <a:pt x="133" y="104"/>
                  </a:cubicBezTo>
                  <a:cubicBezTo>
                    <a:pt x="141" y="104"/>
                    <a:pt x="148" y="97"/>
                    <a:pt x="148" y="89"/>
                  </a:cubicBezTo>
                  <a:cubicBezTo>
                    <a:pt x="148" y="15"/>
                    <a:pt x="148" y="15"/>
                    <a:pt x="148" y="15"/>
                  </a:cubicBezTo>
                  <a:cubicBezTo>
                    <a:pt x="148" y="7"/>
                    <a:pt x="141" y="0"/>
                    <a:pt x="133" y="0"/>
                  </a:cubicBezTo>
                  <a:cubicBezTo>
                    <a:pt x="15" y="0"/>
                    <a:pt x="15" y="0"/>
                    <a:pt x="15" y="0"/>
                  </a:cubicBezTo>
                  <a:cubicBezTo>
                    <a:pt x="7" y="0"/>
                    <a:pt x="0" y="7"/>
                    <a:pt x="0" y="15"/>
                  </a:cubicBezTo>
                  <a:close/>
                  <a:moveTo>
                    <a:pt x="133" y="15"/>
                  </a:moveTo>
                  <a:cubicBezTo>
                    <a:pt x="133" y="89"/>
                    <a:pt x="133" y="89"/>
                    <a:pt x="133" y="89"/>
                  </a:cubicBezTo>
                  <a:cubicBezTo>
                    <a:pt x="15" y="89"/>
                    <a:pt x="15" y="89"/>
                    <a:pt x="15" y="89"/>
                  </a:cubicBezTo>
                  <a:cubicBezTo>
                    <a:pt x="15" y="15"/>
                    <a:pt x="15" y="15"/>
                    <a:pt x="15" y="15"/>
                  </a:cubicBezTo>
                  <a:lnTo>
                    <a:pt x="133" y="15"/>
                  </a:lnTo>
                  <a:close/>
                </a:path>
              </a:pathLst>
            </a:custGeom>
            <a:solidFill>
              <a:srgbClr val="3C8A2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5" name="Freeform 46"/>
            <p:cNvSpPr>
              <a:spLocks noChangeAspect="1" noEditPoints="1"/>
            </p:cNvSpPr>
            <p:nvPr/>
          </p:nvSpPr>
          <p:spPr bwMode="auto">
            <a:xfrm>
              <a:off x="8296887" y="6066826"/>
              <a:ext cx="330691" cy="180946"/>
            </a:xfrm>
            <a:custGeom>
              <a:avLst/>
              <a:gdLst>
                <a:gd name="T0" fmla="*/ 86 w 118"/>
                <a:gd name="T1" fmla="*/ 51 h 137"/>
                <a:gd name="T2" fmla="*/ 97 w 118"/>
                <a:gd name="T3" fmla="*/ 5 h 137"/>
                <a:gd name="T4" fmla="*/ 63 w 118"/>
                <a:gd name="T5" fmla="*/ 39 h 137"/>
                <a:gd name="T6" fmla="*/ 30 w 118"/>
                <a:gd name="T7" fmla="*/ 67 h 137"/>
                <a:gd name="T8" fmla="*/ 30 w 118"/>
                <a:gd name="T9" fmla="*/ 118 h 137"/>
                <a:gd name="T10" fmla="*/ 94 w 118"/>
                <a:gd name="T11" fmla="*/ 137 h 137"/>
                <a:gd name="T12" fmla="*/ 118 w 118"/>
                <a:gd name="T13" fmla="*/ 64 h 137"/>
                <a:gd name="T14" fmla="*/ 86 w 118"/>
                <a:gd name="T15" fmla="*/ 51 h 137"/>
                <a:gd name="T16" fmla="*/ 22 w 118"/>
                <a:gd name="T17" fmla="*/ 52 h 137"/>
                <a:gd name="T18" fmla="*/ 0 w 118"/>
                <a:gd name="T19" fmla="*/ 75 h 137"/>
                <a:gd name="T20" fmla="*/ 0 w 118"/>
                <a:gd name="T21" fmla="*/ 111 h 137"/>
                <a:gd name="T22" fmla="*/ 22 w 118"/>
                <a:gd name="T23" fmla="*/ 133 h 137"/>
                <a:gd name="T24" fmla="*/ 15 w 118"/>
                <a:gd name="T25" fmla="*/ 116 h 137"/>
                <a:gd name="T26" fmla="*/ 15 w 118"/>
                <a:gd name="T27" fmla="*/ 69 h 137"/>
                <a:gd name="T28" fmla="*/ 22 w 118"/>
                <a:gd name="T29" fmla="*/ 5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37">
                  <a:moveTo>
                    <a:pt x="86" y="51"/>
                  </a:moveTo>
                  <a:cubicBezTo>
                    <a:pt x="85" y="49"/>
                    <a:pt x="112" y="24"/>
                    <a:pt x="97" y="5"/>
                  </a:cubicBezTo>
                  <a:cubicBezTo>
                    <a:pt x="93" y="0"/>
                    <a:pt x="80" y="27"/>
                    <a:pt x="63" y="39"/>
                  </a:cubicBezTo>
                  <a:cubicBezTo>
                    <a:pt x="53" y="45"/>
                    <a:pt x="30" y="60"/>
                    <a:pt x="30" y="67"/>
                  </a:cubicBezTo>
                  <a:cubicBezTo>
                    <a:pt x="30" y="118"/>
                    <a:pt x="30" y="118"/>
                    <a:pt x="30" y="118"/>
                  </a:cubicBezTo>
                  <a:cubicBezTo>
                    <a:pt x="30" y="127"/>
                    <a:pt x="66" y="137"/>
                    <a:pt x="94" y="137"/>
                  </a:cubicBezTo>
                  <a:cubicBezTo>
                    <a:pt x="104" y="137"/>
                    <a:pt x="118" y="74"/>
                    <a:pt x="118" y="64"/>
                  </a:cubicBezTo>
                  <a:cubicBezTo>
                    <a:pt x="118" y="54"/>
                    <a:pt x="87" y="54"/>
                    <a:pt x="86" y="51"/>
                  </a:cubicBezTo>
                  <a:close/>
                  <a:moveTo>
                    <a:pt x="22" y="52"/>
                  </a:moveTo>
                  <a:cubicBezTo>
                    <a:pt x="18" y="52"/>
                    <a:pt x="0" y="55"/>
                    <a:pt x="0" y="75"/>
                  </a:cubicBezTo>
                  <a:cubicBezTo>
                    <a:pt x="0" y="111"/>
                    <a:pt x="0" y="111"/>
                    <a:pt x="0" y="111"/>
                  </a:cubicBezTo>
                  <a:cubicBezTo>
                    <a:pt x="0" y="131"/>
                    <a:pt x="18" y="133"/>
                    <a:pt x="22" y="133"/>
                  </a:cubicBezTo>
                  <a:cubicBezTo>
                    <a:pt x="27" y="133"/>
                    <a:pt x="15" y="129"/>
                    <a:pt x="15" y="116"/>
                  </a:cubicBezTo>
                  <a:cubicBezTo>
                    <a:pt x="15" y="69"/>
                    <a:pt x="15" y="69"/>
                    <a:pt x="15" y="69"/>
                  </a:cubicBezTo>
                  <a:cubicBezTo>
                    <a:pt x="15" y="56"/>
                    <a:pt x="27" y="52"/>
                    <a:pt x="22" y="52"/>
                  </a:cubicBezTo>
                  <a:close/>
                </a:path>
              </a:pathLst>
            </a:custGeom>
            <a:solidFill>
              <a:srgbClr val="3C8A2E"/>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pic>
        <p:nvPicPr>
          <p:cNvPr id="49" name="Picture 48" descr="enhanced reporting.png"/>
          <p:cNvPicPr>
            <a:picLocks noChangeAspect="1"/>
          </p:cNvPicPr>
          <p:nvPr/>
        </p:nvPicPr>
        <p:blipFill>
          <a:blip r:embed="rId5"/>
          <a:stretch>
            <a:fillRect/>
          </a:stretch>
        </p:blipFill>
        <p:spPr>
          <a:xfrm>
            <a:off x="712336" y="5421500"/>
            <a:ext cx="597142" cy="456014"/>
          </a:xfrm>
          <a:prstGeom prst="rect">
            <a:avLst/>
          </a:prstGeom>
          <a:effectLst>
            <a:outerShdw blurRad="50800" dist="38100" dir="2700000" algn="tl" rotWithShape="0">
              <a:prstClr val="black">
                <a:alpha val="40000"/>
              </a:prstClr>
            </a:outerShdw>
          </a:effectLst>
        </p:spPr>
      </p:pic>
      <p:sp>
        <p:nvSpPr>
          <p:cNvPr id="51" name="Text Box 8"/>
          <p:cNvSpPr txBox="1">
            <a:spLocks noChangeArrowheads="1"/>
          </p:cNvSpPr>
          <p:nvPr/>
        </p:nvSpPr>
        <p:spPr bwMode="auto">
          <a:xfrm flipH="1">
            <a:off x="1037859" y="5701360"/>
            <a:ext cx="1641475" cy="554037"/>
          </a:xfrm>
          <a:prstGeom prst="rect">
            <a:avLst/>
          </a:prstGeom>
          <a:noFill/>
          <a:ln w="6350">
            <a:noFill/>
            <a:miter lim="800000"/>
            <a:headEnd/>
            <a:tailEnd/>
          </a:ln>
        </p:spPr>
        <p:txBody>
          <a:bodyPr lIns="0" tIns="0" rIns="0" bIns="0" anchor="ctr">
            <a:spAutoFit/>
          </a:bodyPr>
          <a:lstStyle/>
          <a:p>
            <a:pPr algn="ctr" eaLnBrk="0" hangingPunct="0">
              <a:defRPr/>
            </a:pPr>
            <a:r>
              <a:rPr lang="en-US" sz="1200" b="1" kern="0" dirty="0">
                <a:solidFill>
                  <a:schemeClr val="bg2"/>
                </a:solidFill>
              </a:rPr>
              <a:t>Alignment with WVCPRB programs and policies</a:t>
            </a:r>
            <a:endParaRPr lang="de-DE" sz="1200" b="1" kern="0" dirty="0">
              <a:solidFill>
                <a:schemeClr val="bg2"/>
              </a:solidFill>
            </a:endParaRPr>
          </a:p>
        </p:txBody>
      </p:sp>
      <p:sp>
        <p:nvSpPr>
          <p:cNvPr id="53" name="Text Box 10"/>
          <p:cNvSpPr txBox="1">
            <a:spLocks noChangeArrowheads="1"/>
          </p:cNvSpPr>
          <p:nvPr/>
        </p:nvSpPr>
        <p:spPr bwMode="auto">
          <a:xfrm flipH="1">
            <a:off x="1956395" y="5191077"/>
            <a:ext cx="1641475" cy="369332"/>
          </a:xfrm>
          <a:prstGeom prst="rect">
            <a:avLst/>
          </a:prstGeom>
          <a:noFill/>
          <a:ln w="6350">
            <a:noFill/>
            <a:miter lim="800000"/>
            <a:headEnd/>
            <a:tailEnd/>
          </a:ln>
        </p:spPr>
        <p:txBody>
          <a:bodyPr wrap="square" lIns="0" tIns="0" rIns="0" bIns="0" anchor="ctr">
            <a:spAutoFit/>
          </a:bodyPr>
          <a:lstStyle/>
          <a:p>
            <a:pPr algn="ctr" eaLnBrk="0" hangingPunct="0">
              <a:defRPr/>
            </a:pPr>
            <a:r>
              <a:rPr lang="de-DE" sz="1200" b="1" kern="0" dirty="0">
                <a:solidFill>
                  <a:schemeClr val="bg2"/>
                </a:solidFill>
              </a:rPr>
              <a:t>Improved efficiency and accuracy </a:t>
            </a:r>
          </a:p>
        </p:txBody>
      </p:sp>
      <p:sp>
        <p:nvSpPr>
          <p:cNvPr id="55" name="Text Box 12"/>
          <p:cNvSpPr txBox="1">
            <a:spLocks noChangeArrowheads="1"/>
          </p:cNvSpPr>
          <p:nvPr/>
        </p:nvSpPr>
        <p:spPr bwMode="auto">
          <a:xfrm flipH="1">
            <a:off x="6048608" y="5779692"/>
            <a:ext cx="1827212" cy="554037"/>
          </a:xfrm>
          <a:prstGeom prst="rect">
            <a:avLst/>
          </a:prstGeom>
          <a:noFill/>
          <a:ln w="6350">
            <a:noFill/>
            <a:miter lim="800000"/>
            <a:headEnd/>
            <a:tailEnd/>
          </a:ln>
        </p:spPr>
        <p:txBody>
          <a:bodyPr lIns="0" tIns="0" rIns="0" bIns="0" anchor="ctr">
            <a:spAutoFit/>
          </a:bodyPr>
          <a:lstStyle/>
          <a:p>
            <a:pPr algn="ctr" eaLnBrk="0" hangingPunct="0">
              <a:defRPr/>
            </a:pPr>
            <a:r>
              <a:rPr lang="de-DE" sz="1200" b="1" kern="0" dirty="0">
                <a:solidFill>
                  <a:schemeClr val="bg2"/>
                </a:solidFill>
              </a:rPr>
              <a:t>Innovation</a:t>
            </a:r>
            <a:br>
              <a:rPr lang="de-DE" sz="1200" b="1" kern="0" dirty="0">
                <a:solidFill>
                  <a:schemeClr val="bg2"/>
                </a:solidFill>
              </a:rPr>
            </a:br>
            <a:r>
              <a:rPr lang="de-DE" sz="1200" b="1" kern="0" dirty="0">
                <a:solidFill>
                  <a:schemeClr val="bg2"/>
                </a:solidFill>
              </a:rPr>
              <a:t>with technology  sustainable by WVCPRB</a:t>
            </a:r>
          </a:p>
        </p:txBody>
      </p:sp>
      <p:pic>
        <p:nvPicPr>
          <p:cNvPr id="58" name="Picture 57" descr="Process Plan_2.png"/>
          <p:cNvPicPr>
            <a:picLocks noChangeAspect="1"/>
          </p:cNvPicPr>
          <p:nvPr/>
        </p:nvPicPr>
        <p:blipFill>
          <a:blip r:embed="rId6"/>
          <a:stretch>
            <a:fillRect/>
          </a:stretch>
        </p:blipFill>
        <p:spPr>
          <a:xfrm>
            <a:off x="6391414" y="4519389"/>
            <a:ext cx="521583" cy="521582"/>
          </a:xfrm>
          <a:prstGeom prst="rect">
            <a:avLst/>
          </a:prstGeom>
          <a:effectLst>
            <a:outerShdw blurRad="50800" dist="38100" dir="2700000" algn="tl" rotWithShape="0">
              <a:prstClr val="black">
                <a:alpha val="40000"/>
              </a:prstClr>
            </a:outerShdw>
          </a:effectLst>
        </p:spPr>
      </p:pic>
      <p:pic>
        <p:nvPicPr>
          <p:cNvPr id="59" name="Picture 58" descr="Woman viewing form on computer_1.png"/>
          <p:cNvPicPr>
            <a:picLocks noChangeAspect="1"/>
          </p:cNvPicPr>
          <p:nvPr/>
        </p:nvPicPr>
        <p:blipFill>
          <a:blip r:embed="rId7"/>
          <a:stretch>
            <a:fillRect/>
          </a:stretch>
        </p:blipFill>
        <p:spPr>
          <a:xfrm>
            <a:off x="1835920" y="4667623"/>
            <a:ext cx="492197" cy="521208"/>
          </a:xfrm>
          <a:prstGeom prst="rect">
            <a:avLst/>
          </a:prstGeom>
          <a:effectLst>
            <a:outerShdw blurRad="50800" dist="38100" dir="2700000" algn="tl" rotWithShape="0">
              <a:prstClr val="black">
                <a:alpha val="40000"/>
              </a:prstClr>
            </a:outerShdw>
          </a:effectLst>
        </p:spPr>
      </p:pic>
      <p:pic>
        <p:nvPicPr>
          <p:cNvPr id="60" name="Picture 59" descr="Data file_1.png"/>
          <p:cNvPicPr>
            <a:picLocks noChangeAspect="1"/>
          </p:cNvPicPr>
          <p:nvPr/>
        </p:nvPicPr>
        <p:blipFill>
          <a:blip r:embed="rId8" cstate="print"/>
          <a:srcRect l="9678" t="7743" r="8602" b="7084"/>
          <a:stretch>
            <a:fillRect/>
          </a:stretch>
        </p:blipFill>
        <p:spPr>
          <a:xfrm>
            <a:off x="7649220" y="5421500"/>
            <a:ext cx="521208" cy="528066"/>
          </a:xfrm>
          <a:prstGeom prst="ellipse">
            <a:avLst/>
          </a:prstGeom>
          <a:ln w="28575">
            <a:solidFill>
              <a:schemeClr val="accent3"/>
            </a:solidFill>
          </a:ln>
          <a:effectLst>
            <a:outerShdw blurRad="50800" dist="38100" dir="2700000" algn="tl" rotWithShape="0">
              <a:prstClr val="black">
                <a:alpha val="40000"/>
              </a:prstClr>
            </a:outerShdw>
          </a:effectLst>
        </p:spPr>
      </p:pic>
      <p:sp>
        <p:nvSpPr>
          <p:cNvPr id="68" name="Rounded Rectangular Callout 67"/>
          <p:cNvSpPr/>
          <p:nvPr/>
        </p:nvSpPr>
        <p:spPr>
          <a:xfrm>
            <a:off x="3518160" y="5218441"/>
            <a:ext cx="1716089" cy="655089"/>
          </a:xfrm>
          <a:prstGeom prst="wedgeRoundRectCallout">
            <a:avLst>
              <a:gd name="adj1" fmla="val 4138"/>
              <a:gd name="adj2" fmla="val 85181"/>
              <a:gd name="adj3" fmla="val 16667"/>
            </a:avLst>
          </a:prstGeom>
          <a:solidFill>
            <a:srgbClr val="3C8A30">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57" name="Text Box 16"/>
          <p:cNvSpPr txBox="1">
            <a:spLocks noChangeArrowheads="1"/>
          </p:cNvSpPr>
          <p:nvPr/>
        </p:nvSpPr>
        <p:spPr bwMode="auto">
          <a:xfrm>
            <a:off x="3603004" y="5380453"/>
            <a:ext cx="1643063" cy="369887"/>
          </a:xfrm>
          <a:prstGeom prst="rect">
            <a:avLst/>
          </a:prstGeom>
          <a:noFill/>
          <a:ln w="6350">
            <a:noFill/>
            <a:miter lim="800000"/>
            <a:headEnd/>
            <a:tailEnd/>
          </a:ln>
        </p:spPr>
        <p:txBody>
          <a:bodyPr lIns="0" tIns="0" rIns="0" bIns="0" anchor="ctr">
            <a:spAutoFit/>
          </a:bodyPr>
          <a:lstStyle/>
          <a:p>
            <a:pPr algn="ctr">
              <a:defRPr/>
            </a:pPr>
            <a:r>
              <a:rPr lang="en-US" sz="1200" b="1" kern="0" dirty="0">
                <a:solidFill>
                  <a:schemeClr val="bg2"/>
                </a:solidFill>
              </a:rPr>
              <a:t>The best service for members</a:t>
            </a:r>
          </a:p>
        </p:txBody>
      </p:sp>
      <p:pic>
        <p:nvPicPr>
          <p:cNvPr id="61" name="Picture 60" descr="Team circle_2.png"/>
          <p:cNvPicPr>
            <a:picLocks noChangeAspect="1"/>
          </p:cNvPicPr>
          <p:nvPr/>
        </p:nvPicPr>
        <p:blipFill>
          <a:blip r:embed="rId9"/>
          <a:stretch>
            <a:fillRect/>
          </a:stretch>
        </p:blipFill>
        <p:spPr>
          <a:xfrm>
            <a:off x="4112566" y="4858159"/>
            <a:ext cx="522335" cy="521208"/>
          </a:xfrm>
          <a:prstGeom prst="rect">
            <a:avLst/>
          </a:prstGeom>
          <a:effectLst>
            <a:outerShdw blurRad="50800" dist="38100" dir="2700000" algn="tl" rotWithShape="0">
              <a:prstClr val="black">
                <a:alpha val="40000"/>
              </a:prstClr>
            </a:outerShdw>
          </a:effectLst>
        </p:spPr>
      </p:pic>
      <p:sp>
        <p:nvSpPr>
          <p:cNvPr id="56" name="Text Box 14"/>
          <p:cNvSpPr txBox="1">
            <a:spLocks noChangeArrowheads="1"/>
          </p:cNvSpPr>
          <p:nvPr/>
        </p:nvSpPr>
        <p:spPr bwMode="auto">
          <a:xfrm>
            <a:off x="5030667" y="4896560"/>
            <a:ext cx="1641475" cy="554037"/>
          </a:xfrm>
          <a:prstGeom prst="rect">
            <a:avLst/>
          </a:prstGeom>
          <a:noFill/>
          <a:ln w="6350">
            <a:noFill/>
            <a:miter lim="800000"/>
            <a:headEnd/>
            <a:tailEnd/>
          </a:ln>
        </p:spPr>
        <p:txBody>
          <a:bodyPr lIns="0" tIns="0" rIns="0" bIns="0" anchor="ctr">
            <a:spAutoFit/>
          </a:bodyPr>
          <a:lstStyle/>
          <a:p>
            <a:pPr algn="ctr" eaLnBrk="0" hangingPunct="0">
              <a:defRPr/>
            </a:pPr>
            <a:r>
              <a:rPr lang="en-US" sz="1200" b="1" kern="0" dirty="0">
                <a:solidFill>
                  <a:schemeClr val="bg2"/>
                </a:solidFill>
              </a:rPr>
              <a:t>Accessibility and member-oriented design</a:t>
            </a:r>
            <a:endParaRPr lang="de-DE" sz="1200" b="1" kern="0" dirty="0">
              <a:solidFill>
                <a:schemeClr val="bg2"/>
              </a:solidFill>
            </a:endParaRPr>
          </a:p>
        </p:txBody>
      </p:sp>
      <p:sp>
        <p:nvSpPr>
          <p:cNvPr id="70" name="TextBox 69"/>
          <p:cNvSpPr txBox="1"/>
          <p:nvPr/>
        </p:nvSpPr>
        <p:spPr bwMode="auto">
          <a:xfrm>
            <a:off x="400050" y="961501"/>
            <a:ext cx="1551213" cy="365165"/>
          </a:xfrm>
          <a:prstGeom prst="rect">
            <a:avLst/>
          </a:prstGeom>
        </p:spPr>
        <p:txBody>
          <a:bodyPr wrap="square" rtlCol="0">
            <a:spAutoFit/>
          </a:bodyPr>
          <a:lstStyle/>
          <a:p>
            <a:pPr marL="1588" algn="l" rtl="0" fontAlgn="base">
              <a:lnSpc>
                <a:spcPct val="106000"/>
              </a:lnSpc>
              <a:spcBef>
                <a:spcPct val="40000"/>
              </a:spcBef>
              <a:spcAft>
                <a:spcPct val="0"/>
              </a:spcAft>
              <a:buClr>
                <a:srgbClr val="000000"/>
              </a:buClr>
            </a:pPr>
            <a:r>
              <a:rPr lang="en-US" sz="1800" b="1" dirty="0">
                <a:solidFill>
                  <a:srgbClr val="000000"/>
                </a:solidFill>
                <a:latin typeface="Arial" charset="0"/>
                <a:ea typeface="+mn-ea"/>
                <a:cs typeface="Arial" charset="0"/>
              </a:rPr>
              <a:t>Background</a:t>
            </a:r>
          </a:p>
        </p:txBody>
      </p:sp>
      <p:sp>
        <p:nvSpPr>
          <p:cNvPr id="71" name="TextBox 70"/>
          <p:cNvSpPr txBox="1"/>
          <p:nvPr/>
        </p:nvSpPr>
        <p:spPr bwMode="auto">
          <a:xfrm>
            <a:off x="475368" y="4344089"/>
            <a:ext cx="1551213" cy="365165"/>
          </a:xfrm>
          <a:prstGeom prst="rect">
            <a:avLst/>
          </a:prstGeom>
        </p:spPr>
        <p:txBody>
          <a:bodyPr wrap="square" rtlCol="0">
            <a:spAutoFit/>
          </a:bodyPr>
          <a:lstStyle/>
          <a:p>
            <a:pPr marL="1588" algn="l" rtl="0" fontAlgn="base">
              <a:lnSpc>
                <a:spcPct val="106000"/>
              </a:lnSpc>
              <a:spcBef>
                <a:spcPct val="40000"/>
              </a:spcBef>
              <a:spcAft>
                <a:spcPct val="0"/>
              </a:spcAft>
              <a:buClr>
                <a:srgbClr val="000000"/>
              </a:buClr>
            </a:pPr>
            <a:r>
              <a:rPr lang="en-US" sz="1800" b="1" dirty="0">
                <a:solidFill>
                  <a:srgbClr val="000000"/>
                </a:solidFill>
                <a:latin typeface="Arial" charset="0"/>
                <a:ea typeface="+mn-ea"/>
                <a:cs typeface="Arial" charset="0"/>
              </a:rPr>
              <a:t>Benefits </a:t>
            </a:r>
          </a:p>
        </p:txBody>
      </p:sp>
    </p:spTree>
    <p:extLst>
      <p:ext uri="{BB962C8B-B14F-4D97-AF65-F5344CB8AC3E}">
        <p14:creationId xmlns:p14="http://schemas.microsoft.com/office/powerpoint/2010/main" val="1203083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Purchase Certification – CES Part 1</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384"/>
          <a:stretch/>
        </p:blipFill>
        <p:spPr>
          <a:xfrm>
            <a:off x="400050" y="1219200"/>
            <a:ext cx="7316221" cy="4396177"/>
          </a:xfrm>
          <a:prstGeom prst="rect">
            <a:avLst/>
          </a:prstGeom>
        </p:spPr>
      </p:pic>
    </p:spTree>
    <p:extLst>
      <p:ext uri="{BB962C8B-B14F-4D97-AF65-F5344CB8AC3E}">
        <p14:creationId xmlns:p14="http://schemas.microsoft.com/office/powerpoint/2010/main" val="2285728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Purchase Certification – CES Part 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143000"/>
            <a:ext cx="7316221" cy="2324424"/>
          </a:xfrm>
          <a:prstGeom prst="rect">
            <a:avLst/>
          </a:prstGeom>
        </p:spPr>
      </p:pic>
    </p:spTree>
    <p:extLst>
      <p:ext uri="{BB962C8B-B14F-4D97-AF65-F5344CB8AC3E}">
        <p14:creationId xmlns:p14="http://schemas.microsoft.com/office/powerpoint/2010/main" val="4265044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Purchase Certification – Retro</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31" b="3965"/>
          <a:stretch/>
        </p:blipFill>
        <p:spPr>
          <a:xfrm>
            <a:off x="228600" y="914400"/>
            <a:ext cx="7363853" cy="5867401"/>
          </a:xfrm>
          <a:prstGeom prst="rect">
            <a:avLst/>
          </a:prstGeom>
        </p:spPr>
      </p:pic>
    </p:spTree>
    <p:extLst>
      <p:ext uri="{BB962C8B-B14F-4D97-AF65-F5344CB8AC3E}">
        <p14:creationId xmlns:p14="http://schemas.microsoft.com/office/powerpoint/2010/main" val="7258043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1371600"/>
            <a:ext cx="7162800" cy="1146147"/>
          </a:xfrm>
          <a:prstGeom prst="rect">
            <a:avLst/>
          </a:prstGeom>
        </p:spPr>
      </p:pic>
      <p:sp>
        <p:nvSpPr>
          <p:cNvPr id="6" name="Rectangle 5"/>
          <p:cNvSpPr/>
          <p:nvPr/>
        </p:nvSpPr>
        <p:spPr>
          <a:xfrm>
            <a:off x="763073" y="2971800"/>
            <a:ext cx="7313054" cy="2246769"/>
          </a:xfrm>
          <a:prstGeom prst="rect">
            <a:avLst/>
          </a:prstGeom>
        </p:spPr>
        <p:txBody>
          <a:bodyPr wrap="square">
            <a:spAutoFit/>
          </a:bodyPr>
          <a:lstStyle/>
          <a:p>
            <a:pPr algn="ctr">
              <a:defRPr/>
            </a:pPr>
            <a:r>
              <a:rPr lang="en-US" sz="2800" dirty="0">
                <a:solidFill>
                  <a:srgbClr val="003300"/>
                </a:solidFill>
              </a:rPr>
              <a:t>Email Us:</a:t>
            </a:r>
          </a:p>
          <a:p>
            <a:pPr algn="ctr">
              <a:defRPr/>
            </a:pPr>
            <a:endParaRPr lang="en-US" sz="2800" dirty="0">
              <a:solidFill>
                <a:srgbClr val="003300"/>
              </a:solidFill>
            </a:endParaRPr>
          </a:p>
          <a:p>
            <a:pPr algn="ctr">
              <a:defRPr/>
            </a:pPr>
            <a:r>
              <a:rPr lang="en-US" sz="2800" dirty="0">
                <a:solidFill>
                  <a:srgbClr val="003300"/>
                </a:solidFill>
              </a:rPr>
              <a:t> CPRBEmployerHelp@wv.gov </a:t>
            </a:r>
          </a:p>
          <a:p>
            <a:pPr algn="ctr">
              <a:defRPr/>
            </a:pPr>
            <a:endParaRPr lang="en-US" sz="2800" dirty="0">
              <a:solidFill>
                <a:srgbClr val="003300"/>
              </a:solidFill>
            </a:endParaRPr>
          </a:p>
          <a:p>
            <a:pPr algn="ctr">
              <a:defRPr/>
            </a:pPr>
            <a:r>
              <a:rPr lang="en-US" sz="2800" dirty="0">
                <a:solidFill>
                  <a:srgbClr val="003300"/>
                </a:solidFill>
              </a:rPr>
              <a:t>Phone: 304-558-1395 or 855-867-3797</a:t>
            </a:r>
          </a:p>
        </p:txBody>
      </p:sp>
    </p:spTree>
    <p:extLst>
      <p:ext uri="{BB962C8B-B14F-4D97-AF65-F5344CB8AC3E}">
        <p14:creationId xmlns:p14="http://schemas.microsoft.com/office/powerpoint/2010/main" val="3130460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066800"/>
            <a:ext cx="8229600" cy="5105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For CPU Payroll Questions contact: </a:t>
            </a:r>
            <a:r>
              <a:rPr kumimoji="0" lang="en-US" sz="1400" b="0" i="0" u="none" strike="noStrike" kern="1200" cap="none" spc="0" normalizeH="0" baseline="0" noProof="0" dirty="0">
                <a:ln>
                  <a:noFill/>
                </a:ln>
                <a:solidFill>
                  <a:srgbClr val="002060"/>
                </a:solidFill>
                <a:effectLst/>
                <a:uLnTx/>
                <a:uFillTx/>
              </a:rPr>
              <a:t>CPU_HRMPAYROLL@wvOASIS.gov </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prstClr val="black"/>
              </a:solidFill>
              <a:effectLst/>
              <a:uLnTx/>
              <a:uFillTx/>
            </a:endParaRPr>
          </a:p>
          <a:p>
            <a:pPr marL="0" indent="0">
              <a:spcBef>
                <a:spcPct val="0"/>
              </a:spcBef>
              <a:buNone/>
              <a:defRPr/>
            </a:pPr>
            <a:r>
              <a:rPr lang="en-US" sz="1400" dirty="0">
                <a:solidFill>
                  <a:prstClr val="black"/>
                </a:solidFill>
              </a:rPr>
              <a:t>For Enterprise Readiness Questions contact: </a:t>
            </a:r>
            <a:r>
              <a:rPr lang="en-US" sz="1400" dirty="0">
                <a:solidFill>
                  <a:srgbClr val="002060"/>
                </a:solidFill>
              </a:rPr>
              <a:t>EnterpriseReadiness@wvOASIS.gov</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sz="1400" dirty="0">
              <a:solidFill>
                <a:prstClr val="black"/>
              </a:solidFill>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For Help Desk Questions contact:</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rgbClr val="002060"/>
                </a:solidFill>
                <a:effectLst/>
                <a:uLnTx/>
                <a:uFillTx/>
              </a:rPr>
              <a:t>Helpdesk@wvOASIS.gov</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sz="1400" dirty="0">
              <a:solidFill>
                <a:prstClr val="black"/>
              </a:solidFill>
            </a:endParaRPr>
          </a:p>
          <a:p>
            <a:pPr marL="0" lvl="0" indent="0">
              <a:spcBef>
                <a:spcPct val="0"/>
              </a:spcBef>
              <a:buNone/>
              <a:defRPr/>
            </a:pPr>
            <a:r>
              <a:rPr lang="en-US" sz="1400" dirty="0">
                <a:solidFill>
                  <a:prstClr val="black"/>
                </a:solidFill>
              </a:rPr>
              <a:t>For Interface Questions contact:</a:t>
            </a:r>
          </a:p>
          <a:p>
            <a:pPr marL="0" lvl="0" indent="0">
              <a:spcBef>
                <a:spcPct val="0"/>
              </a:spcBef>
              <a:buNone/>
              <a:defRPr/>
            </a:pPr>
            <a:r>
              <a:rPr lang="en-US" sz="1400" dirty="0">
                <a:solidFill>
                  <a:srgbClr val="002060"/>
                </a:solidFill>
              </a:rPr>
              <a:t>Interfaces@wvOASIS.gov</a:t>
            </a:r>
            <a:endParaRPr kumimoji="0" lang="en-US" sz="1400" b="0"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lang="en-US" sz="1400" dirty="0">
              <a:solidFill>
                <a:prstClr val="black"/>
              </a:solidFill>
            </a:endParaRPr>
          </a:p>
          <a:p>
            <a:pPr marL="0" lvl="0" indent="0">
              <a:spcBef>
                <a:spcPct val="0"/>
              </a:spcBef>
              <a:buNone/>
              <a:defRPr/>
            </a:pPr>
            <a:r>
              <a:rPr lang="en-US" sz="1400" dirty="0">
                <a:solidFill>
                  <a:prstClr val="black"/>
                </a:solidFill>
              </a:rPr>
              <a:t>For Kronos Questions contact: </a:t>
            </a:r>
          </a:p>
          <a:p>
            <a:pPr marL="0" lvl="0" indent="0">
              <a:spcBef>
                <a:spcPct val="0"/>
              </a:spcBef>
              <a:buNone/>
              <a:defRPr/>
            </a:pPr>
            <a:r>
              <a:rPr lang="en-US" sz="1400" dirty="0">
                <a:solidFill>
                  <a:srgbClr val="002060"/>
                </a:solidFill>
              </a:rPr>
              <a:t>Kronos@wvOASIS.gov </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prstClr val="black"/>
              </a:solidFill>
              <a:effectLst/>
              <a:uLnTx/>
              <a:uFillTx/>
            </a:endParaRPr>
          </a:p>
          <a:p>
            <a:pPr marL="0" lvl="0" indent="0">
              <a:spcBef>
                <a:spcPct val="0"/>
              </a:spcBef>
              <a:buNone/>
              <a:defRPr/>
            </a:pPr>
            <a:r>
              <a:rPr lang="en-US" sz="1400" dirty="0">
                <a:solidFill>
                  <a:prstClr val="black"/>
                </a:solidFill>
              </a:rPr>
              <a:t>For Report Questions contact:</a:t>
            </a:r>
          </a:p>
          <a:p>
            <a:pPr marL="0" lvl="0" indent="0">
              <a:spcBef>
                <a:spcPct val="0"/>
              </a:spcBef>
              <a:buNone/>
              <a:defRPr/>
            </a:pPr>
            <a:r>
              <a:rPr lang="en-US" sz="1400" dirty="0">
                <a:solidFill>
                  <a:srgbClr val="002060"/>
                </a:solidFill>
              </a:rPr>
              <a:t>Reports@wvOASIS.gov</a:t>
            </a:r>
          </a:p>
          <a:p>
            <a:pPr marL="0" lvl="0" indent="0">
              <a:spcBef>
                <a:spcPct val="0"/>
              </a:spcBef>
              <a:buNone/>
              <a:defRPr/>
            </a:pPr>
            <a:endParaRPr kumimoji="0" lang="en-US"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For Security Questions contact:</a:t>
            </a:r>
          </a:p>
          <a:p>
            <a:pPr marL="0" lvl="0" indent="0">
              <a:spcBef>
                <a:spcPct val="0"/>
              </a:spcBef>
              <a:buNone/>
              <a:defRPr/>
            </a:pPr>
            <a:r>
              <a:rPr kumimoji="0" lang="en-US" sz="1400" b="0" i="0" u="none" strike="noStrike" kern="1200" cap="none" spc="0" normalizeH="0" baseline="0" noProof="0" dirty="0">
                <a:ln>
                  <a:noFill/>
                </a:ln>
                <a:solidFill>
                  <a:srgbClr val="002060"/>
                </a:solidFill>
                <a:effectLst/>
                <a:uLnTx/>
                <a:uFillTx/>
              </a:rPr>
              <a:t>Security@wvOASIS.gov</a:t>
            </a:r>
          </a:p>
          <a:p>
            <a:pPr marL="0" lvl="0" indent="0">
              <a:spcBef>
                <a:spcPct val="0"/>
              </a:spcBef>
              <a:buNone/>
              <a:defRPr/>
            </a:pPr>
            <a:endParaRPr lang="en-US" sz="1400" dirty="0">
              <a:solidFill>
                <a:prstClr val="black"/>
              </a:solidFill>
            </a:endParaRPr>
          </a:p>
          <a:p>
            <a:pPr marL="0" lvl="0" indent="0">
              <a:spcBef>
                <a:spcPct val="0"/>
              </a:spcBef>
              <a:buNone/>
              <a:defRPr/>
            </a:pPr>
            <a:r>
              <a:rPr lang="en-US" sz="1400" dirty="0">
                <a:solidFill>
                  <a:prstClr val="black"/>
                </a:solidFill>
              </a:rPr>
              <a:t>For Training Questions contact:</a:t>
            </a:r>
          </a:p>
          <a:p>
            <a:pPr marL="0" lvl="0" indent="0">
              <a:spcBef>
                <a:spcPct val="0"/>
              </a:spcBef>
              <a:buNone/>
              <a:defRPr/>
            </a:pPr>
            <a:r>
              <a:rPr lang="en-US" sz="1400" dirty="0">
                <a:solidFill>
                  <a:srgbClr val="002060"/>
                </a:solidFill>
              </a:rPr>
              <a:t>Training@wvOASIS.gov</a:t>
            </a:r>
            <a:r>
              <a:rPr kumimoji="0" lang="en-US" sz="1400" b="0" i="0" u="none" strike="noStrike" kern="1200" cap="none" spc="0" normalizeH="0" baseline="0" noProof="0" dirty="0">
                <a:ln>
                  <a:noFill/>
                </a:ln>
                <a:solidFill>
                  <a:prstClr val="black"/>
                </a:solidFill>
                <a:effectLst/>
                <a:uLnTx/>
                <a:uFillTx/>
              </a:rPr>
              <a:t/>
            </a:r>
            <a:br>
              <a:rPr kumimoji="0" lang="en-US" sz="1400" b="0" i="0" u="none" strike="noStrike" kern="1200" cap="none" spc="0" normalizeH="0" baseline="0" noProof="0" dirty="0">
                <a:ln>
                  <a:noFill/>
                </a:ln>
                <a:solidFill>
                  <a:prstClr val="black"/>
                </a:solidFill>
                <a:effectLst/>
                <a:uLnTx/>
                <a:uFillTx/>
              </a:rPr>
            </a:br>
            <a:endParaRPr kumimoji="0" lang="en-US" sz="1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400" b="0" i="0" u="none" strike="noStrike" kern="1200" cap="none" spc="0" normalizeH="0" baseline="0" noProof="0" dirty="0">
                <a:ln>
                  <a:noFill/>
                </a:ln>
                <a:solidFill>
                  <a:prstClr val="black"/>
                </a:solidFill>
                <a:effectLst/>
                <a:uLnTx/>
                <a:uFillTx/>
              </a:rPr>
              <a:t> Website: </a:t>
            </a:r>
            <a:r>
              <a:rPr kumimoji="0" lang="en-US" sz="1400" b="0" i="0" u="none" strike="noStrike" kern="1200" cap="none" spc="0" normalizeH="0" baseline="0" noProof="0" dirty="0">
                <a:ln>
                  <a:noFill/>
                </a:ln>
                <a:solidFill>
                  <a:srgbClr val="002060"/>
                </a:solidFill>
                <a:effectLst/>
                <a:uLnTx/>
                <a:uFillTx/>
              </a:rPr>
              <a:t>wvOASIS.gov</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endParaRPr>
          </a:p>
        </p:txBody>
      </p:sp>
      <p:sp>
        <p:nvSpPr>
          <p:cNvPr id="5" name="TextBox 4"/>
          <p:cNvSpPr txBox="1"/>
          <p:nvPr/>
        </p:nvSpPr>
        <p:spPr>
          <a:xfrm>
            <a:off x="1525661" y="304800"/>
            <a:ext cx="614786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rPr>
              <a:t>wvOASIS Contact </a:t>
            </a:r>
            <a:r>
              <a:rPr kumimoji="0" lang="en-US" sz="3200" b="0" i="0" u="none" strike="noStrike" kern="0" cap="none" spc="0" normalizeH="0" baseline="0" noProof="0" dirty="0">
                <a:ln>
                  <a:noFill/>
                </a:ln>
                <a:solidFill>
                  <a:prstClr val="black"/>
                </a:solidFill>
                <a:effectLst/>
                <a:uLnTx/>
                <a:uFillTx/>
              </a:rPr>
              <a:t>Us!</a:t>
            </a:r>
          </a:p>
        </p:txBody>
      </p:sp>
      <p:sp>
        <p:nvSpPr>
          <p:cNvPr id="7" name="Slide Number Placeholder 4"/>
          <p:cNvSpPr txBox="1">
            <a:spLocks/>
          </p:cNvSpPr>
          <p:nvPr/>
        </p:nvSpPr>
        <p:spPr>
          <a:xfrm>
            <a:off x="6781800" y="64166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AABFC7-36D5-4EBF-9545-0C6582E2A2C1}" type="slidenum">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descr="Email-Icon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438400"/>
            <a:ext cx="2847975" cy="2847975"/>
          </a:xfrm>
          <a:prstGeom prst="rect">
            <a:avLst/>
          </a:prstGeom>
        </p:spPr>
      </p:pic>
    </p:spTree>
    <p:extLst>
      <p:ext uri="{BB962C8B-B14F-4D97-AF65-F5344CB8AC3E}">
        <p14:creationId xmlns:p14="http://schemas.microsoft.com/office/powerpoint/2010/main" val="677058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7" name="Group 1"/>
          <p:cNvGrpSpPr>
            <a:grpSpLocks/>
          </p:cNvGrpSpPr>
          <p:nvPr/>
        </p:nvGrpSpPr>
        <p:grpSpPr bwMode="auto">
          <a:xfrm>
            <a:off x="403693" y="1628775"/>
            <a:ext cx="8310002" cy="3982771"/>
            <a:chOff x="385954" y="903143"/>
            <a:chExt cx="8372104" cy="4012857"/>
          </a:xfrm>
        </p:grpSpPr>
        <p:sp>
          <p:nvSpPr>
            <p:cNvPr id="3" name="TextBox 2"/>
            <p:cNvSpPr txBox="1"/>
            <p:nvPr/>
          </p:nvSpPr>
          <p:spPr bwMode="auto">
            <a:xfrm>
              <a:off x="719314" y="1128576"/>
              <a:ext cx="7705384" cy="1446264"/>
            </a:xfrm>
            <a:prstGeom prst="rect">
              <a:avLst/>
            </a:prstGeom>
            <a:solidFill>
              <a:schemeClr val="tx1">
                <a:lumMod val="75000"/>
              </a:schemeClr>
            </a:solidFill>
          </p:spPr>
          <p:txBody>
            <a:bodyPr>
              <a:spAutoFit/>
            </a:bodyPr>
            <a:lstStyle/>
            <a:p>
              <a:pPr marL="1588" algn="ctr">
                <a:spcBef>
                  <a:spcPts val="300"/>
                </a:spcBef>
                <a:buClr>
                  <a:srgbClr val="000000"/>
                </a:buClr>
                <a:defRPr/>
              </a:pPr>
              <a:r>
                <a:rPr lang="en-US" sz="8800" b="1" dirty="0">
                  <a:solidFill>
                    <a:srgbClr val="FFC000"/>
                  </a:solidFill>
                  <a:latin typeface="AngsanaUPC" panose="02020603050405020304" pitchFamily="18" charset="-34"/>
                  <a:cs typeface="AngsanaUPC" panose="02020603050405020304" pitchFamily="18" charset="-34"/>
                </a:rPr>
                <a:t>West Virginia</a:t>
              </a:r>
            </a:p>
          </p:txBody>
        </p:sp>
        <p:sp>
          <p:nvSpPr>
            <p:cNvPr id="33799" name="Rectangle 3"/>
            <p:cNvSpPr>
              <a:spLocks noChangeArrowheads="1"/>
            </p:cNvSpPr>
            <p:nvPr/>
          </p:nvSpPr>
          <p:spPr bwMode="auto">
            <a:xfrm>
              <a:off x="719138" y="2622550"/>
              <a:ext cx="7705725" cy="144463"/>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pPr marL="231775" indent="-231775">
                <a:lnSpc>
                  <a:spcPct val="106000"/>
                </a:lnSpc>
                <a:buFont typeface="Wingdings 2" pitchFamily="18" charset="2"/>
                <a:buNone/>
              </a:pPr>
              <a:endParaRPr lang="en-US" dirty="0">
                <a:solidFill>
                  <a:srgbClr val="002776"/>
                </a:solidFill>
              </a:endParaRPr>
            </a:p>
          </p:txBody>
        </p:sp>
        <p:sp>
          <p:nvSpPr>
            <p:cNvPr id="33800" name="Rectangle 4"/>
            <p:cNvSpPr>
              <a:spLocks noChangeArrowheads="1"/>
            </p:cNvSpPr>
            <p:nvPr/>
          </p:nvSpPr>
          <p:spPr bwMode="auto">
            <a:xfrm>
              <a:off x="2590797" y="3900488"/>
              <a:ext cx="3903670" cy="71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588" algn="ctr">
                <a:spcBef>
                  <a:spcPts val="300"/>
                </a:spcBef>
                <a:buClr>
                  <a:srgbClr val="000000"/>
                </a:buClr>
              </a:pPr>
              <a:r>
                <a:rPr lang="en-US" sz="4000" b="1" dirty="0">
                  <a:solidFill>
                    <a:srgbClr val="002060"/>
                  </a:solidFill>
                  <a:latin typeface="AngsanaUPC" pitchFamily="18" charset="-34"/>
                  <a:cs typeface="AngsanaUPC" pitchFamily="18" charset="-34"/>
                </a:rPr>
                <a:t>Wild, Wonderful</a:t>
              </a:r>
            </a:p>
          </p:txBody>
        </p:sp>
        <p:sp>
          <p:nvSpPr>
            <p:cNvPr id="33801" name="Rectangle 9"/>
            <p:cNvSpPr>
              <a:spLocks noChangeArrowheads="1"/>
            </p:cNvSpPr>
            <p:nvPr/>
          </p:nvSpPr>
          <p:spPr bwMode="auto">
            <a:xfrm>
              <a:off x="719138" y="4392613"/>
              <a:ext cx="1882775" cy="73025"/>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pPr marL="231775" indent="-231775">
                <a:lnSpc>
                  <a:spcPct val="106000"/>
                </a:lnSpc>
                <a:buFont typeface="Wingdings 2" pitchFamily="18" charset="2"/>
                <a:buNone/>
              </a:pPr>
              <a:endParaRPr lang="en-US" dirty="0">
                <a:solidFill>
                  <a:srgbClr val="002776"/>
                </a:solidFill>
              </a:endParaRPr>
            </a:p>
          </p:txBody>
        </p:sp>
        <p:sp>
          <p:nvSpPr>
            <p:cNvPr id="11" name="Rectangle 10"/>
            <p:cNvSpPr/>
            <p:nvPr/>
          </p:nvSpPr>
          <p:spPr bwMode="auto">
            <a:xfrm>
              <a:off x="719314" y="4311628"/>
              <a:ext cx="1882692" cy="44452"/>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12" name="Rectangle 11"/>
            <p:cNvSpPr/>
            <p:nvPr/>
          </p:nvSpPr>
          <p:spPr bwMode="auto">
            <a:xfrm>
              <a:off x="728839" y="4498960"/>
              <a:ext cx="1882692" cy="46040"/>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33804" name="Rectangle 12"/>
            <p:cNvSpPr>
              <a:spLocks noChangeArrowheads="1"/>
            </p:cNvSpPr>
            <p:nvPr/>
          </p:nvSpPr>
          <p:spPr bwMode="auto">
            <a:xfrm>
              <a:off x="6473825" y="4416425"/>
              <a:ext cx="1882775" cy="71438"/>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pPr marL="231775" indent="-231775">
                <a:lnSpc>
                  <a:spcPct val="106000"/>
                </a:lnSpc>
                <a:buFont typeface="Wingdings 2" pitchFamily="18" charset="2"/>
                <a:buNone/>
              </a:pPr>
              <a:endParaRPr lang="en-US" dirty="0">
                <a:solidFill>
                  <a:srgbClr val="002776"/>
                </a:solidFill>
              </a:endParaRPr>
            </a:p>
          </p:txBody>
        </p:sp>
        <p:sp>
          <p:nvSpPr>
            <p:cNvPr id="14" name="Rectangle 13"/>
            <p:cNvSpPr/>
            <p:nvPr/>
          </p:nvSpPr>
          <p:spPr bwMode="auto">
            <a:xfrm>
              <a:off x="6473746" y="4333854"/>
              <a:ext cx="1882692" cy="46040"/>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15" name="Rectangle 14"/>
            <p:cNvSpPr/>
            <p:nvPr/>
          </p:nvSpPr>
          <p:spPr bwMode="auto">
            <a:xfrm>
              <a:off x="6483271" y="4521186"/>
              <a:ext cx="1882692" cy="46040"/>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33807" name="Rectangle 15"/>
            <p:cNvSpPr>
              <a:spLocks noChangeArrowheads="1"/>
            </p:cNvSpPr>
            <p:nvPr/>
          </p:nvSpPr>
          <p:spPr bwMode="auto">
            <a:xfrm>
              <a:off x="1412875" y="2698750"/>
              <a:ext cx="6318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588" algn="ctr">
                <a:spcBef>
                  <a:spcPts val="300"/>
                </a:spcBef>
                <a:buClr>
                  <a:srgbClr val="000000"/>
                </a:buClr>
              </a:pPr>
              <a:r>
                <a:rPr lang="en-US" sz="9600" b="1" dirty="0">
                  <a:solidFill>
                    <a:srgbClr val="002060"/>
                  </a:solidFill>
                  <a:cs typeface="AngsanaUPC" pitchFamily="18" charset="-34"/>
                </a:rPr>
                <a:t>COMPASS</a:t>
              </a:r>
            </a:p>
          </p:txBody>
        </p:sp>
        <p:sp>
          <p:nvSpPr>
            <p:cNvPr id="6" name="Rounded Rectangle 5"/>
            <p:cNvSpPr/>
            <p:nvPr/>
          </p:nvSpPr>
          <p:spPr bwMode="auto">
            <a:xfrm>
              <a:off x="385954" y="903143"/>
              <a:ext cx="8372104" cy="4012857"/>
            </a:xfrm>
            <a:prstGeom prst="roundRect">
              <a:avLst/>
            </a:prstGeom>
            <a:noFill/>
            <a:ln w="76200" cap="flat" cmpd="sng" algn="ctr">
              <a:solidFill>
                <a:srgbClr val="000000"/>
              </a:solidFill>
              <a:prstDash val="solid"/>
              <a:round/>
              <a:headEnd type="none" w="med" len="med"/>
              <a:tailEnd type="none" w="med" len="med"/>
            </a:ln>
            <a:effectLst>
              <a:innerShdw blurRad="63500" dist="50800" dir="2700000">
                <a:prstClr val="black">
                  <a:alpha val="50000"/>
                </a:prstClr>
              </a:innerShdw>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pic>
          <p:nvPicPr>
            <p:cNvPr id="3381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4588" y="3001963"/>
              <a:ext cx="969962"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10653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Employer Self Service (ESS) Access </a:t>
            </a:r>
          </a:p>
        </p:txBody>
      </p:sp>
      <p:sp>
        <p:nvSpPr>
          <p:cNvPr id="26" name="Rectangle 25"/>
          <p:cNvSpPr/>
          <p:nvPr/>
        </p:nvSpPr>
        <p:spPr bwMode="auto">
          <a:xfrm>
            <a:off x="382343" y="1143000"/>
            <a:ext cx="7246094" cy="4610606"/>
          </a:xfrm>
          <a:prstGeom prst="rect">
            <a:avLst/>
          </a:prstGeom>
          <a:solidFill>
            <a:srgbClr val="EEEFF4"/>
          </a:solidFill>
          <a:ln w="9525" cap="flat" cmpd="sng" algn="ctr">
            <a:solidFill>
              <a:sysClr val="window" lastClr="FFFFFF"/>
            </a:solidFill>
            <a:prstDash val="solid"/>
            <a:round/>
            <a:headEnd type="none" w="med" len="med"/>
            <a:tailEnd type="none" w="med" len="med"/>
          </a:ln>
          <a:effectLst/>
        </p:spPr>
        <p:txBody>
          <a:bodyPr vert="horz" wrap="square" lIns="274320" tIns="0" rIns="274320" bIns="0" numCol="1" rtlCol="0" anchor="ctr" anchorCtr="0" compatLnSpc="1">
            <a:prstTxWarp prst="textNoShape">
              <a:avLst/>
            </a:prstTxWarp>
          </a:bodyPr>
          <a:lstStyle/>
          <a:p>
            <a:pPr marL="231775" lvl="0" indent="-231775" algn="ctr" fontAlgn="base">
              <a:lnSpc>
                <a:spcPct val="106000"/>
              </a:lnSpc>
              <a:spcBef>
                <a:spcPct val="0"/>
              </a:spcBef>
              <a:spcAft>
                <a:spcPct val="0"/>
              </a:spcAft>
              <a:defRPr/>
            </a:pPr>
            <a:r>
              <a:rPr lang="en-US" sz="2000" dirty="0"/>
              <a:t>In order to</a:t>
            </a:r>
            <a:r>
              <a:rPr lang="en-US" sz="2000" b="1" dirty="0"/>
              <a:t> Access CPRB’s Employer Self Service (ESS) </a:t>
            </a:r>
            <a:r>
              <a:rPr lang="en-US" sz="2000" dirty="0"/>
              <a:t>portal, the employer contact person who will act as ESS Administrator will receive login credentials from CPRB. </a:t>
            </a:r>
          </a:p>
          <a:p>
            <a:pPr marL="231775" lvl="0" indent="-231775" algn="ctr" fontAlgn="base">
              <a:lnSpc>
                <a:spcPct val="106000"/>
              </a:lnSpc>
              <a:spcBef>
                <a:spcPct val="0"/>
              </a:spcBef>
              <a:spcAft>
                <a:spcPct val="0"/>
              </a:spcAft>
              <a:defRPr/>
            </a:pPr>
            <a:endParaRPr kumimoji="0" lang="en-US" sz="2000" b="0" i="0" u="none" strike="noStrike" kern="0" cap="none" spc="0" normalizeH="0" baseline="0" noProof="0" dirty="0">
              <a:ln>
                <a:noFill/>
              </a:ln>
              <a:solidFill>
                <a:prstClr val="black"/>
              </a:solidFill>
              <a:effectLst/>
              <a:uLnTx/>
              <a:uFillTx/>
            </a:endParaRPr>
          </a:p>
          <a:p>
            <a:pPr marL="231775" lvl="0" indent="-231775" algn="ctr" fontAlgn="base">
              <a:lnSpc>
                <a:spcPct val="106000"/>
              </a:lnSpc>
              <a:spcBef>
                <a:spcPct val="0"/>
              </a:spcBef>
              <a:spcAft>
                <a:spcPct val="0"/>
              </a:spcAft>
              <a:defRPr/>
            </a:pPr>
            <a:r>
              <a:rPr lang="en-US" sz="2000" kern="0" noProof="0" dirty="0">
                <a:solidFill>
                  <a:prstClr val="black"/>
                </a:solidFill>
              </a:rPr>
              <a:t>Other employer staff members requiring access to CPRB’s ESS should contact their ESS Administrator for login credentials. </a:t>
            </a:r>
            <a:endParaRPr kumimoji="0" lang="en-US" sz="2000" b="0" i="0" u="none" strike="noStrike" kern="0" cap="none" spc="0" normalizeH="0" baseline="0" noProof="0" dirty="0">
              <a:ln>
                <a:noFill/>
              </a:ln>
              <a:solidFill>
                <a:prstClr val="black"/>
              </a:solidFill>
              <a:effectLst/>
              <a:uLnTx/>
              <a:uFillTx/>
            </a:endParaRPr>
          </a:p>
        </p:txBody>
      </p:sp>
      <p:sp>
        <p:nvSpPr>
          <p:cNvPr id="27" name="Half Frame 26"/>
          <p:cNvSpPr/>
          <p:nvPr/>
        </p:nvSpPr>
        <p:spPr bwMode="auto">
          <a:xfrm>
            <a:off x="388693"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28" name="Half Frame 27"/>
          <p:cNvSpPr/>
          <p:nvPr/>
        </p:nvSpPr>
        <p:spPr bwMode="auto">
          <a:xfrm rot="16200000">
            <a:off x="381001" y="425196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29" name="Half Frame 28"/>
          <p:cNvSpPr/>
          <p:nvPr/>
        </p:nvSpPr>
        <p:spPr bwMode="auto">
          <a:xfrm rot="5400000">
            <a:off x="6156960"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0" name="Rectangle 29"/>
          <p:cNvSpPr/>
          <p:nvPr/>
        </p:nvSpPr>
        <p:spPr bwMode="auto">
          <a:xfrm>
            <a:off x="5887720" y="4561840"/>
            <a:ext cx="2870200" cy="1752600"/>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2" name="Half Frame 31"/>
          <p:cNvSpPr/>
          <p:nvPr/>
        </p:nvSpPr>
        <p:spPr bwMode="auto">
          <a:xfrm>
            <a:off x="5878901"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3" name="Half Frame 32"/>
          <p:cNvSpPr/>
          <p:nvPr/>
        </p:nvSpPr>
        <p:spPr bwMode="auto">
          <a:xfrm rot="5400000">
            <a:off x="8205905"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4" name="Half Frame 33"/>
          <p:cNvSpPr/>
          <p:nvPr/>
        </p:nvSpPr>
        <p:spPr bwMode="auto">
          <a:xfrm rot="10800000">
            <a:off x="8191500" y="5755894"/>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5" name="Half Frame 34"/>
          <p:cNvSpPr/>
          <p:nvPr/>
        </p:nvSpPr>
        <p:spPr bwMode="auto">
          <a:xfrm rot="16200000">
            <a:off x="5907278" y="5776911"/>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500"/>
          <a:stretch/>
        </p:blipFill>
        <p:spPr>
          <a:xfrm>
            <a:off x="6333307" y="4746835"/>
            <a:ext cx="1920240" cy="1382609"/>
          </a:xfrm>
          <a:prstGeom prst="rect">
            <a:avLst/>
          </a:prstGeom>
        </p:spPr>
      </p:pic>
    </p:spTree>
    <p:custDataLst>
      <p:tags r:id="rId1"/>
    </p:custDataLst>
    <p:extLst>
      <p:ext uri="{BB962C8B-B14F-4D97-AF65-F5344CB8AC3E}">
        <p14:creationId xmlns:p14="http://schemas.microsoft.com/office/powerpoint/2010/main" val="2924969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itle 1"/>
          <p:cNvSpPr>
            <a:spLocks noGrp="1"/>
          </p:cNvSpPr>
          <p:nvPr>
            <p:ph type="title"/>
          </p:nvPr>
        </p:nvSpPr>
        <p:spPr/>
        <p:txBody>
          <a:bodyPr/>
          <a:lstStyle/>
          <a:p>
            <a:r>
              <a:rPr lang="en-US" dirty="0"/>
              <a:t>Registering for ESS</a:t>
            </a:r>
          </a:p>
        </p:txBody>
      </p:sp>
      <p:sp>
        <p:nvSpPr>
          <p:cNvPr id="3" name="Text Placeholder 1"/>
          <p:cNvSpPr>
            <a:spLocks noGrp="1"/>
          </p:cNvSpPr>
          <p:nvPr>
            <p:ph type="body" sz="quarter" idx="10"/>
          </p:nvPr>
        </p:nvSpPr>
        <p:spPr>
          <a:xfrm>
            <a:off x="406400" y="1066800"/>
            <a:ext cx="8339328" cy="5227828"/>
          </a:xfrm>
        </p:spPr>
        <p:txBody>
          <a:bodyPr/>
          <a:lstStyle/>
          <a:p>
            <a:r>
              <a:rPr lang="en-US" dirty="0"/>
              <a:t>  </a:t>
            </a:r>
          </a:p>
        </p:txBody>
      </p:sp>
      <p:sp>
        <p:nvSpPr>
          <p:cNvPr id="14" name="Freeform 32"/>
          <p:cNvSpPr>
            <a:spLocks noChangeAspect="1"/>
          </p:cNvSpPr>
          <p:nvPr/>
        </p:nvSpPr>
        <p:spPr bwMode="auto">
          <a:xfrm>
            <a:off x="841419" y="1486492"/>
            <a:ext cx="1853952" cy="1417320"/>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p:nvPr/>
        </p:nvSpPr>
        <p:spPr>
          <a:xfrm>
            <a:off x="533400" y="3014008"/>
            <a:ext cx="2743200" cy="3447098"/>
          </a:xfrm>
          <a:prstGeom prst="rect">
            <a:avLst/>
          </a:prstGeom>
        </p:spPr>
        <p:txBody>
          <a:bodyPr wrap="square" lIns="0" tIns="0" rIns="0" bIns="0">
            <a:spAutoFit/>
          </a:bodyPr>
          <a:lstStyle/>
          <a:p>
            <a:pPr marL="285750" indent="-285750">
              <a:buFont typeface="Arial" panose="020B0604020202020204" pitchFamily="34" charset="0"/>
              <a:buChar char="•"/>
            </a:pPr>
            <a:r>
              <a:rPr lang="en-US" sz="1400" dirty="0">
                <a:solidFill>
                  <a:schemeClr val="accent4"/>
                </a:solidFill>
              </a:rPr>
              <a:t>WVCPRB staff will create necessary login credentials, including username, password, a temporary PIN for ESS Administrators.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Users will receive three separate emails – user name, password, and PIN.</a:t>
            </a:r>
            <a:br>
              <a:rPr lang="en-US" sz="1400" dirty="0"/>
            </a:br>
            <a:endParaRPr lang="en-US" sz="1400" dirty="0"/>
          </a:p>
          <a:p>
            <a:pPr marL="285750" indent="-285750">
              <a:buFont typeface="Arial" panose="020B0604020202020204" pitchFamily="34" charset="0"/>
              <a:buChar char="•"/>
            </a:pPr>
            <a:r>
              <a:rPr lang="en-US" sz="1400" dirty="0"/>
              <a:t>Upon initially logging into ESS, Users are expected to change their password and select a security question. This completes their registration process.</a:t>
            </a:r>
          </a:p>
        </p:txBody>
      </p:sp>
      <p:grpSp>
        <p:nvGrpSpPr>
          <p:cNvPr id="2" name="Group 1"/>
          <p:cNvGrpSpPr/>
          <p:nvPr/>
        </p:nvGrpSpPr>
        <p:grpSpPr>
          <a:xfrm>
            <a:off x="4953000" y="1509352"/>
            <a:ext cx="3638793" cy="1371601"/>
            <a:chOff x="5333999" y="1813560"/>
            <a:chExt cx="2638349" cy="973394"/>
          </a:xfrm>
        </p:grpSpPr>
        <p:sp>
          <p:nvSpPr>
            <p:cNvPr id="17" name="Freeform 32"/>
            <p:cNvSpPr>
              <a:spLocks noChangeAspect="1"/>
            </p:cNvSpPr>
            <p:nvPr/>
          </p:nvSpPr>
          <p:spPr bwMode="auto">
            <a:xfrm>
              <a:off x="6653175" y="1813560"/>
              <a:ext cx="1319173" cy="973394"/>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32"/>
            <p:cNvSpPr>
              <a:spLocks noChangeAspect="1"/>
            </p:cNvSpPr>
            <p:nvPr/>
          </p:nvSpPr>
          <p:spPr bwMode="auto">
            <a:xfrm>
              <a:off x="5333999" y="1813561"/>
              <a:ext cx="1319176" cy="973393"/>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19" name="Rectangle 18"/>
          <p:cNvSpPr/>
          <p:nvPr/>
        </p:nvSpPr>
        <p:spPr>
          <a:xfrm>
            <a:off x="5410200" y="3048000"/>
            <a:ext cx="3048000" cy="3447098"/>
          </a:xfrm>
          <a:prstGeom prst="rect">
            <a:avLst/>
          </a:prstGeom>
        </p:spPr>
        <p:txBody>
          <a:bodyPr wrap="square" lIns="0" tIns="0" rIns="0" bIns="0">
            <a:spAutoFit/>
          </a:bodyPr>
          <a:lstStyle/>
          <a:p>
            <a:pPr marL="285750" indent="-285750">
              <a:buFont typeface="Arial" panose="020B0604020202020204" pitchFamily="34" charset="0"/>
              <a:buChar char="•"/>
            </a:pPr>
            <a:r>
              <a:rPr lang="en-US" sz="1400" dirty="0">
                <a:solidFill>
                  <a:schemeClr val="accent4"/>
                </a:solidFill>
              </a:rPr>
              <a:t>The ESS Admin for your agency creates login credentials for other users. </a:t>
            </a:r>
          </a:p>
          <a:p>
            <a:endParaRPr lang="en-US" sz="1400" dirty="0">
              <a:solidFill>
                <a:schemeClr val="accent4"/>
              </a:solidFill>
            </a:endParaRPr>
          </a:p>
          <a:p>
            <a:pPr marL="285750" indent="-285750">
              <a:buFont typeface="Arial" panose="020B0604020202020204" pitchFamily="34" charset="0"/>
              <a:buChar char="•"/>
            </a:pPr>
            <a:r>
              <a:rPr lang="en-US" sz="1400" dirty="0">
                <a:solidFill>
                  <a:schemeClr val="accent4"/>
                </a:solidFill>
              </a:rPr>
              <a:t>These credentials include the username, password, and a temporary PIN.</a:t>
            </a:r>
          </a:p>
          <a:p>
            <a:pPr marL="285750" indent="-285750">
              <a:buFont typeface="Arial" panose="020B0604020202020204" pitchFamily="34" charset="0"/>
              <a:buChar char="•"/>
            </a:pPr>
            <a:endParaRPr lang="en-US" sz="1400" dirty="0">
              <a:solidFill>
                <a:schemeClr val="accent4"/>
              </a:solidFill>
            </a:endParaRPr>
          </a:p>
          <a:p>
            <a:pPr marL="285750" indent="-285750">
              <a:buFont typeface="Arial" panose="020B0604020202020204" pitchFamily="34" charset="0"/>
              <a:buChar char="•"/>
            </a:pPr>
            <a:r>
              <a:rPr lang="en-US" sz="1400" dirty="0"/>
              <a:t>Users will receive three separate  emails – user name, password, and PIN</a:t>
            </a:r>
            <a:br>
              <a:rPr lang="en-US" sz="1400" dirty="0"/>
            </a:br>
            <a:endParaRPr lang="en-US" sz="1400" dirty="0">
              <a:solidFill>
                <a:schemeClr val="accent4"/>
              </a:solidFill>
            </a:endParaRPr>
          </a:p>
          <a:p>
            <a:pPr marL="285750" indent="-285750">
              <a:buFont typeface="Arial" panose="020B0604020202020204" pitchFamily="34" charset="0"/>
              <a:buChar char="•"/>
            </a:pPr>
            <a:r>
              <a:rPr lang="en-US" sz="1400" dirty="0">
                <a:solidFill>
                  <a:schemeClr val="accent4"/>
                </a:solidFill>
              </a:rPr>
              <a:t>Users are required to log in, change password, and select a security question. This completes their registration process.</a:t>
            </a:r>
            <a:endParaRPr lang="en-US" sz="1100" dirty="0">
              <a:solidFill>
                <a:schemeClr val="accent4"/>
              </a:solidFill>
            </a:endParaRPr>
          </a:p>
        </p:txBody>
      </p:sp>
      <p:sp>
        <p:nvSpPr>
          <p:cNvPr id="4" name="TextBox 3"/>
          <p:cNvSpPr txBox="1"/>
          <p:nvPr/>
        </p:nvSpPr>
        <p:spPr bwMode="auto">
          <a:xfrm>
            <a:off x="1191960" y="2580767"/>
            <a:ext cx="1426080" cy="274242"/>
          </a:xfrm>
          <a:prstGeom prst="rect">
            <a:avLst/>
          </a:prstGeom>
        </p:spPr>
        <p:txBody>
          <a:bodyPr wrap="square" rtlCol="0">
            <a:spAutoFit/>
          </a:bodyPr>
          <a:lstStyle/>
          <a:p>
            <a:pPr marL="1588" algn="l" rtl="0" fontAlgn="base">
              <a:lnSpc>
                <a:spcPct val="106000"/>
              </a:lnSpc>
              <a:spcBef>
                <a:spcPct val="40000"/>
              </a:spcBef>
              <a:spcAft>
                <a:spcPct val="0"/>
              </a:spcAft>
              <a:buClr>
                <a:srgbClr val="000000"/>
              </a:buClr>
            </a:pPr>
            <a:r>
              <a:rPr lang="en-US" sz="1200" b="1" dirty="0">
                <a:solidFill>
                  <a:schemeClr val="bg1"/>
                </a:solidFill>
                <a:latin typeface="Arial" charset="0"/>
                <a:cs typeface="Arial" charset="0"/>
              </a:rPr>
              <a:t>ESS Admin </a:t>
            </a:r>
          </a:p>
        </p:txBody>
      </p:sp>
      <p:sp>
        <p:nvSpPr>
          <p:cNvPr id="11" name="TextBox 10"/>
          <p:cNvSpPr txBox="1"/>
          <p:nvPr/>
        </p:nvSpPr>
        <p:spPr bwMode="auto">
          <a:xfrm>
            <a:off x="4953000" y="2575536"/>
            <a:ext cx="1819399" cy="274242"/>
          </a:xfrm>
          <a:prstGeom prst="rect">
            <a:avLst/>
          </a:prstGeom>
        </p:spPr>
        <p:txBody>
          <a:bodyPr wrap="square" rtlCol="0">
            <a:spAutoFit/>
          </a:bodyPr>
          <a:lstStyle/>
          <a:p>
            <a:pPr marL="1588" algn="ctr" rtl="0" fontAlgn="base">
              <a:lnSpc>
                <a:spcPct val="106000"/>
              </a:lnSpc>
              <a:spcBef>
                <a:spcPct val="40000"/>
              </a:spcBef>
              <a:spcAft>
                <a:spcPct val="0"/>
              </a:spcAft>
              <a:buClr>
                <a:srgbClr val="000000"/>
              </a:buClr>
            </a:pPr>
            <a:r>
              <a:rPr lang="en-US" sz="1200" b="1" dirty="0">
                <a:solidFill>
                  <a:schemeClr val="bg1"/>
                </a:solidFill>
                <a:latin typeface="Arial" charset="0"/>
                <a:cs typeface="Arial" charset="0"/>
              </a:rPr>
              <a:t>Employer Reporting</a:t>
            </a:r>
          </a:p>
        </p:txBody>
      </p:sp>
      <p:sp>
        <p:nvSpPr>
          <p:cNvPr id="12" name="TextBox 11"/>
          <p:cNvSpPr txBox="1"/>
          <p:nvPr/>
        </p:nvSpPr>
        <p:spPr bwMode="auto">
          <a:xfrm>
            <a:off x="6757569" y="2584799"/>
            <a:ext cx="1819399" cy="288092"/>
          </a:xfrm>
          <a:prstGeom prst="rect">
            <a:avLst/>
          </a:prstGeom>
        </p:spPr>
        <p:txBody>
          <a:bodyPr wrap="square" rtlCol="0">
            <a:spAutoFit/>
          </a:bodyPr>
          <a:lstStyle/>
          <a:p>
            <a:pPr marL="1588" algn="ctr" rtl="0" fontAlgn="base">
              <a:lnSpc>
                <a:spcPct val="106000"/>
              </a:lnSpc>
              <a:spcBef>
                <a:spcPct val="40000"/>
              </a:spcBef>
              <a:spcAft>
                <a:spcPct val="0"/>
              </a:spcAft>
              <a:buClr>
                <a:srgbClr val="000000"/>
              </a:buClr>
            </a:pPr>
            <a:r>
              <a:rPr lang="en-US" sz="1200" b="1" dirty="0">
                <a:solidFill>
                  <a:schemeClr val="bg1"/>
                </a:solidFill>
                <a:latin typeface="Arial" charset="0"/>
                <a:cs typeface="Arial" charset="0"/>
              </a:rPr>
              <a:t>Staff </a:t>
            </a:r>
          </a:p>
        </p:txBody>
      </p:sp>
    </p:spTree>
    <p:custDataLst>
      <p:tags r:id="rId1"/>
    </p:custDataLst>
    <p:extLst>
      <p:ext uri="{BB962C8B-B14F-4D97-AF65-F5344CB8AC3E}">
        <p14:creationId xmlns:p14="http://schemas.microsoft.com/office/powerpoint/2010/main" val="371316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now view the process to access ESS, Log into ESS, Recover Forgotten User ID and Reset Forgotten Password. </a:t>
            </a:r>
          </a:p>
        </p:txBody>
      </p:sp>
      <p:sp>
        <p:nvSpPr>
          <p:cNvPr id="3" name="Title 2"/>
          <p:cNvSpPr>
            <a:spLocks noGrp="1"/>
          </p:cNvSpPr>
          <p:nvPr>
            <p:ph type="title"/>
          </p:nvPr>
        </p:nvSpPr>
        <p:spPr/>
        <p:txBody>
          <a:bodyPr/>
          <a:lstStyle/>
          <a:p>
            <a:r>
              <a:rPr lang="en-US" dirty="0"/>
              <a:t>Demonstration – ESS Registration &amp; Login </a:t>
            </a:r>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4610101" y="1828800"/>
            <a:ext cx="342900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a:solidFill>
                  <a:srgbClr val="000066"/>
                </a:solidFill>
                <a:latin typeface="Arial" charset="0"/>
              </a:rPr>
              <a:t>ESS Access </a:t>
            </a:r>
            <a:endParaRPr kumimoji="0" lang="en-US" sz="1600" b="1" i="0" u="none" strike="noStrike" cap="none" normalizeH="0" baseline="0" dirty="0">
              <a:ln>
                <a:noFill/>
              </a:ln>
              <a:solidFill>
                <a:srgbClr val="000066"/>
              </a:solidFill>
              <a:effectLst/>
              <a:latin typeface="Arial" charset="0"/>
            </a:endParaRPr>
          </a:p>
        </p:txBody>
      </p:sp>
      <p:pic>
        <p:nvPicPr>
          <p:cNvPr id="4" name="Picture 3"/>
          <p:cNvPicPr>
            <a:picLocks noChangeAspect="1"/>
          </p:cNvPicPr>
          <p:nvPr/>
        </p:nvPicPr>
        <p:blipFill>
          <a:blip r:embed="rId4"/>
          <a:stretch>
            <a:fillRect/>
          </a:stretch>
        </p:blipFill>
        <p:spPr>
          <a:xfrm>
            <a:off x="4035451" y="2169414"/>
            <a:ext cx="4656276" cy="3962400"/>
          </a:xfrm>
          <a:prstGeom prst="rect">
            <a:avLst/>
          </a:prstGeom>
        </p:spPr>
      </p:pic>
      <p:sp>
        <p:nvSpPr>
          <p:cNvPr id="20" name="Pentagon 19"/>
          <p:cNvSpPr/>
          <p:nvPr/>
        </p:nvSpPr>
        <p:spPr bwMode="auto">
          <a:xfrm>
            <a:off x="342900" y="25908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Registering for ESS</a:t>
            </a:r>
          </a:p>
        </p:txBody>
      </p:sp>
      <p:sp>
        <p:nvSpPr>
          <p:cNvPr id="21" name="Pentagon 20"/>
          <p:cNvSpPr/>
          <p:nvPr/>
        </p:nvSpPr>
        <p:spPr bwMode="auto">
          <a:xfrm>
            <a:off x="342900" y="32766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Logging into ESS</a:t>
            </a:r>
          </a:p>
        </p:txBody>
      </p:sp>
      <p:sp>
        <p:nvSpPr>
          <p:cNvPr id="10" name="Pentagon 9"/>
          <p:cNvSpPr/>
          <p:nvPr/>
        </p:nvSpPr>
        <p:spPr bwMode="auto">
          <a:xfrm>
            <a:off x="304800" y="46482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Rest Password </a:t>
            </a:r>
          </a:p>
        </p:txBody>
      </p:sp>
      <p:sp>
        <p:nvSpPr>
          <p:cNvPr id="11" name="Pentagon 10"/>
          <p:cNvSpPr/>
          <p:nvPr/>
        </p:nvSpPr>
        <p:spPr bwMode="auto">
          <a:xfrm>
            <a:off x="323850" y="39624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Recover User ID </a:t>
            </a:r>
          </a:p>
        </p:txBody>
      </p:sp>
    </p:spTree>
    <p:custDataLst>
      <p:tags r:id="rId1"/>
    </p:custDataLst>
    <p:extLst>
      <p:ext uri="{BB962C8B-B14F-4D97-AF65-F5344CB8AC3E}">
        <p14:creationId xmlns:p14="http://schemas.microsoft.com/office/powerpoint/2010/main" val="4066389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4" name="ESS Registration  Login V7">
            <a:hlinkClick r:id="" action="ppaction://media"/>
          </p:cNvPr>
          <p:cNvPicPr>
            <a:picLocks noChangeAspect="1"/>
          </p:cNvPicPr>
          <p:nvPr>
            <a:videoFile r:link="rId1"/>
            <p:extLst>
              <p:ext uri="{DAA4B4D4-6D71-4841-9C94-3DE7FCFB9230}">
                <p14:media xmlns:p14="http://schemas.microsoft.com/office/powerpoint/2010/main" r:embed="rId2">
                  <p14:trim st="20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066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CPRB’s Employer Self Service User Roles  </a:t>
            </a:r>
          </a:p>
        </p:txBody>
      </p:sp>
      <p:sp>
        <p:nvSpPr>
          <p:cNvPr id="26" name="Rectangle 25"/>
          <p:cNvSpPr/>
          <p:nvPr/>
        </p:nvSpPr>
        <p:spPr bwMode="auto">
          <a:xfrm>
            <a:off x="382343" y="1143000"/>
            <a:ext cx="7246094" cy="4610606"/>
          </a:xfrm>
          <a:prstGeom prst="rect">
            <a:avLst/>
          </a:prstGeom>
          <a:solidFill>
            <a:srgbClr val="EEEFF4"/>
          </a:solidFill>
          <a:ln w="9525" cap="flat" cmpd="sng" algn="ctr">
            <a:solidFill>
              <a:sysClr val="window" lastClr="FFFFFF"/>
            </a:solidFill>
            <a:prstDash val="solid"/>
            <a:round/>
            <a:headEnd type="none" w="med" len="med"/>
            <a:tailEnd type="none" w="med" len="med"/>
          </a:ln>
          <a:effectLst/>
        </p:spPr>
        <p:txBody>
          <a:bodyPr vert="horz" wrap="square" lIns="274320" tIns="0" rIns="274320" bIns="0" numCol="1" rtlCol="0" anchor="ctr" anchorCtr="0" compatLnSpc="1">
            <a:prstTxWarp prst="textNoShape">
              <a:avLst/>
            </a:prstTxWarp>
          </a:bodyPr>
          <a:lstStyle/>
          <a:p>
            <a:pPr marL="231775" lvl="0" indent="-231775" algn="ctr" fontAlgn="base">
              <a:lnSpc>
                <a:spcPct val="106000"/>
              </a:lnSpc>
              <a:spcBef>
                <a:spcPct val="0"/>
              </a:spcBef>
              <a:spcAft>
                <a:spcPct val="0"/>
              </a:spcAft>
              <a:defRPr/>
            </a:pPr>
            <a:r>
              <a:rPr lang="en-US" sz="2000" b="1" kern="0" dirty="0">
                <a:solidFill>
                  <a:prstClr val="black"/>
                </a:solidFill>
              </a:rPr>
              <a:t>CPRB’s ESS User Roles </a:t>
            </a:r>
            <a:r>
              <a:rPr lang="en-US" sz="2000" kern="0" dirty="0">
                <a:solidFill>
                  <a:prstClr val="black"/>
                </a:solidFill>
              </a:rPr>
              <a:t>provide user access to certain  functionalities based on the assigned role. There </a:t>
            </a:r>
            <a:r>
              <a:rPr lang="en-US" sz="2000" b="1" kern="0" dirty="0">
                <a:solidFill>
                  <a:prstClr val="black"/>
                </a:solidFill>
              </a:rPr>
              <a:t>are four ESS User Roles</a:t>
            </a:r>
            <a:r>
              <a:rPr lang="en-US" sz="2000" kern="0" dirty="0">
                <a:solidFill>
                  <a:prstClr val="black"/>
                </a:solidFill>
              </a:rPr>
              <a:t> that can be assigned to employer staff members which are Administrator user (ESS Admin), Employer Reporting user, Staff user, and DSRS Fee Reporter. </a:t>
            </a:r>
          </a:p>
          <a:p>
            <a:pPr marL="231775" lvl="0" indent="-231775" algn="ctr" fontAlgn="base">
              <a:lnSpc>
                <a:spcPct val="106000"/>
              </a:lnSpc>
              <a:spcBef>
                <a:spcPct val="0"/>
              </a:spcBef>
              <a:spcAft>
                <a:spcPct val="0"/>
              </a:spcAft>
              <a:defRPr/>
            </a:pPr>
            <a:endParaRPr kumimoji="0" lang="en-US" sz="2000" b="0" i="0" u="none" strike="noStrike" kern="0" cap="none" spc="0" normalizeH="0" baseline="0" noProof="0" dirty="0">
              <a:ln>
                <a:noFill/>
              </a:ln>
              <a:solidFill>
                <a:prstClr val="black"/>
              </a:solidFill>
              <a:effectLst/>
              <a:uLnTx/>
              <a:uFillTx/>
            </a:endParaRPr>
          </a:p>
        </p:txBody>
      </p:sp>
      <p:sp>
        <p:nvSpPr>
          <p:cNvPr id="27" name="Half Frame 26"/>
          <p:cNvSpPr/>
          <p:nvPr/>
        </p:nvSpPr>
        <p:spPr bwMode="auto">
          <a:xfrm>
            <a:off x="388693"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28" name="Half Frame 27"/>
          <p:cNvSpPr/>
          <p:nvPr/>
        </p:nvSpPr>
        <p:spPr bwMode="auto">
          <a:xfrm rot="16200000">
            <a:off x="381001" y="425196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29" name="Half Frame 28"/>
          <p:cNvSpPr/>
          <p:nvPr/>
        </p:nvSpPr>
        <p:spPr bwMode="auto">
          <a:xfrm rot="5400000">
            <a:off x="6156960"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0" name="Rectangle 29"/>
          <p:cNvSpPr/>
          <p:nvPr/>
        </p:nvSpPr>
        <p:spPr bwMode="auto">
          <a:xfrm>
            <a:off x="5887720" y="4561840"/>
            <a:ext cx="2870200" cy="1752600"/>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32" name="Half Frame 31"/>
          <p:cNvSpPr/>
          <p:nvPr/>
        </p:nvSpPr>
        <p:spPr bwMode="auto">
          <a:xfrm>
            <a:off x="5878901"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3" name="Half Frame 32"/>
          <p:cNvSpPr/>
          <p:nvPr/>
        </p:nvSpPr>
        <p:spPr bwMode="auto">
          <a:xfrm rot="5400000">
            <a:off x="8205905"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4" name="Half Frame 33"/>
          <p:cNvSpPr/>
          <p:nvPr/>
        </p:nvSpPr>
        <p:spPr bwMode="auto">
          <a:xfrm rot="10800000">
            <a:off x="8191500" y="5755894"/>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35" name="Half Frame 34"/>
          <p:cNvSpPr/>
          <p:nvPr/>
        </p:nvSpPr>
        <p:spPr bwMode="auto">
          <a:xfrm rot="16200000">
            <a:off x="5907278" y="5776911"/>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5128" t="10000" r="9762" b="5555"/>
          <a:stretch/>
        </p:blipFill>
        <p:spPr>
          <a:xfrm>
            <a:off x="6472936" y="4744914"/>
            <a:ext cx="1688917" cy="1528068"/>
          </a:xfrm>
          <a:prstGeom prst="rect">
            <a:avLst/>
          </a:prstGeom>
        </p:spPr>
      </p:pic>
    </p:spTree>
    <p:custDataLst>
      <p:tags r:id="rId1"/>
    </p:custDataLst>
    <p:extLst>
      <p:ext uri="{BB962C8B-B14F-4D97-AF65-F5344CB8AC3E}">
        <p14:creationId xmlns:p14="http://schemas.microsoft.com/office/powerpoint/2010/main" val="3539335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The following are functions exclusively allowed by the </a:t>
            </a:r>
            <a:r>
              <a:rPr lang="en-US" b="1" dirty="0"/>
              <a:t>ESS Administrator </a:t>
            </a:r>
            <a:r>
              <a:rPr lang="en-US" dirty="0"/>
              <a:t>and must be set-up prior to submitting an Employer Report:</a:t>
            </a:r>
          </a:p>
          <a:p>
            <a:endParaRPr lang="en-US" dirty="0"/>
          </a:p>
        </p:txBody>
      </p:sp>
      <p:sp>
        <p:nvSpPr>
          <p:cNvPr id="579585" name="Title 1"/>
          <p:cNvSpPr>
            <a:spLocks noGrp="1"/>
          </p:cNvSpPr>
          <p:nvPr>
            <p:ph type="title"/>
          </p:nvPr>
        </p:nvSpPr>
        <p:spPr/>
        <p:txBody>
          <a:bodyPr/>
          <a:lstStyle/>
          <a:p>
            <a:r>
              <a:rPr lang="en-US" dirty="0"/>
              <a:t>ESS Core Requirements </a:t>
            </a:r>
          </a:p>
        </p:txBody>
      </p:sp>
      <p:sp>
        <p:nvSpPr>
          <p:cNvPr id="35" name="AutoShape 6"/>
          <p:cNvSpPr>
            <a:spLocks noChangeArrowheads="1"/>
          </p:cNvSpPr>
          <p:nvPr/>
        </p:nvSpPr>
        <p:spPr bwMode="gray">
          <a:xfrm>
            <a:off x="3651010" y="3198311"/>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a:solidFill>
                  <a:prstClr val="white"/>
                </a:solidFill>
              </a:rPr>
              <a:t>Contact Persons</a:t>
            </a:r>
          </a:p>
        </p:txBody>
      </p:sp>
      <p:sp>
        <p:nvSpPr>
          <p:cNvPr id="37" name="AutoShape 6"/>
          <p:cNvSpPr>
            <a:spLocks noChangeArrowheads="1"/>
          </p:cNvSpPr>
          <p:nvPr/>
        </p:nvSpPr>
        <p:spPr bwMode="gray">
          <a:xfrm>
            <a:off x="509967" y="3362781"/>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a:solidFill>
                  <a:srgbClr val="FFFFFF"/>
                </a:solidFill>
              </a:rPr>
              <a:t>Office Locations</a:t>
            </a:r>
          </a:p>
        </p:txBody>
      </p:sp>
      <p:sp>
        <p:nvSpPr>
          <p:cNvPr id="39" name="AutoShape 6"/>
          <p:cNvSpPr>
            <a:spLocks noChangeArrowheads="1"/>
          </p:cNvSpPr>
          <p:nvPr/>
        </p:nvSpPr>
        <p:spPr bwMode="gray">
          <a:xfrm>
            <a:off x="6792053" y="3263900"/>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a:solidFill>
                  <a:srgbClr val="FFFFFF"/>
                </a:solidFill>
              </a:rPr>
              <a:t>Manage Users</a:t>
            </a:r>
          </a:p>
        </p:txBody>
      </p:sp>
      <p:sp>
        <p:nvSpPr>
          <p:cNvPr id="16" name="Freeform 7"/>
          <p:cNvSpPr>
            <a:spLocks/>
          </p:cNvSpPr>
          <p:nvPr/>
        </p:nvSpPr>
        <p:spPr bwMode="gray">
          <a:xfrm>
            <a:off x="3134679" y="4277775"/>
            <a:ext cx="2376991" cy="1463040"/>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lgn="ctr">
              <a:spcBef>
                <a:spcPts val="600"/>
              </a:spcBef>
              <a:buSzPct val="100000"/>
            </a:pPr>
            <a:r>
              <a:rPr lang="en-US" sz="1600" dirty="0">
                <a:solidFill>
                  <a:srgbClr val="000000"/>
                </a:solidFill>
              </a:rPr>
              <a:t>View or update contact information for one of their employees who serves as a key contact for WVCPRB</a:t>
            </a:r>
          </a:p>
        </p:txBody>
      </p:sp>
      <p:sp>
        <p:nvSpPr>
          <p:cNvPr id="17" name="Freeform 7"/>
          <p:cNvSpPr>
            <a:spLocks/>
          </p:cNvSpPr>
          <p:nvPr/>
        </p:nvSpPr>
        <p:spPr bwMode="gray">
          <a:xfrm>
            <a:off x="304757" y="4452262"/>
            <a:ext cx="1920240" cy="987552"/>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lgn="ctr">
              <a:spcBef>
                <a:spcPts val="600"/>
              </a:spcBef>
              <a:buSzPct val="100000"/>
            </a:pPr>
            <a:r>
              <a:rPr lang="en-US" sz="1600" dirty="0">
                <a:solidFill>
                  <a:srgbClr val="000000"/>
                </a:solidFill>
              </a:rPr>
              <a:t>Add, edit, or delete office locations</a:t>
            </a:r>
          </a:p>
        </p:txBody>
      </p:sp>
      <p:sp>
        <p:nvSpPr>
          <p:cNvPr id="18" name="Freeform 7"/>
          <p:cNvSpPr>
            <a:spLocks/>
          </p:cNvSpPr>
          <p:nvPr/>
        </p:nvSpPr>
        <p:spPr bwMode="gray">
          <a:xfrm>
            <a:off x="6344677" y="4392432"/>
            <a:ext cx="2377440" cy="1280160"/>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lgn="ctr">
              <a:spcBef>
                <a:spcPts val="600"/>
              </a:spcBef>
              <a:buSzPct val="100000"/>
            </a:pPr>
            <a:r>
              <a:rPr lang="en-US" sz="1600" dirty="0">
                <a:solidFill>
                  <a:srgbClr val="000000"/>
                </a:solidFill>
              </a:rPr>
              <a:t>Add, remove, or edit ESS user accounts – including their role, passwords or even PIN.</a:t>
            </a:r>
          </a:p>
        </p:txBody>
      </p:sp>
      <p:sp>
        <p:nvSpPr>
          <p:cNvPr id="19" name="Freeform 5"/>
          <p:cNvSpPr>
            <a:spLocks noChangeAspect="1" noEditPoints="1"/>
          </p:cNvSpPr>
          <p:nvPr/>
        </p:nvSpPr>
        <p:spPr bwMode="auto">
          <a:xfrm>
            <a:off x="674946" y="2258060"/>
            <a:ext cx="1179862" cy="1005840"/>
          </a:xfrm>
          <a:custGeom>
            <a:avLst/>
            <a:gdLst>
              <a:gd name="T0" fmla="*/ 2825 w 4172"/>
              <a:gd name="T1" fmla="*/ 1474 h 3540"/>
              <a:gd name="T2" fmla="*/ 2441 w 4172"/>
              <a:gd name="T3" fmla="*/ 1474 h 3540"/>
              <a:gd name="T4" fmla="*/ 2825 w 4172"/>
              <a:gd name="T5" fmla="*/ 2678 h 3540"/>
              <a:gd name="T6" fmla="*/ 2441 w 4172"/>
              <a:gd name="T7" fmla="*/ 2678 h 3540"/>
              <a:gd name="T8" fmla="*/ 2825 w 4172"/>
              <a:gd name="T9" fmla="*/ 871 h 3540"/>
              <a:gd name="T10" fmla="*/ 2441 w 4172"/>
              <a:gd name="T11" fmla="*/ 871 h 3540"/>
              <a:gd name="T12" fmla="*/ 2825 w 4172"/>
              <a:gd name="T13" fmla="*/ 2076 h 3540"/>
              <a:gd name="T14" fmla="*/ 2441 w 4172"/>
              <a:gd name="T15" fmla="*/ 2076 h 3540"/>
              <a:gd name="T16" fmla="*/ 3382 w 4172"/>
              <a:gd name="T17" fmla="*/ 968 h 3540"/>
              <a:gd name="T18" fmla="*/ 3915 w 4172"/>
              <a:gd name="T19" fmla="*/ 1244 h 3540"/>
              <a:gd name="T20" fmla="*/ 3382 w 4172"/>
              <a:gd name="T21" fmla="*/ 3006 h 3540"/>
              <a:gd name="T22" fmla="*/ 3873 w 4172"/>
              <a:gd name="T23" fmla="*/ 3263 h 3540"/>
              <a:gd name="T24" fmla="*/ 3873 w 4172"/>
              <a:gd name="T25" fmla="*/ 968 h 3540"/>
              <a:gd name="T26" fmla="*/ 3416 w 4172"/>
              <a:gd name="T27" fmla="*/ 1728 h 3540"/>
              <a:gd name="T28" fmla="*/ 3416 w 4172"/>
              <a:gd name="T29" fmla="*/ 1395 h 3540"/>
              <a:gd name="T30" fmla="*/ 3416 w 4172"/>
              <a:gd name="T31" fmla="*/ 2773 h 3540"/>
              <a:gd name="T32" fmla="*/ 3416 w 4172"/>
              <a:gd name="T33" fmla="*/ 2440 h 3540"/>
              <a:gd name="T34" fmla="*/ 3416 w 4172"/>
              <a:gd name="T35" fmla="*/ 2251 h 3540"/>
              <a:gd name="T36" fmla="*/ 3416 w 4172"/>
              <a:gd name="T37" fmla="*/ 1917 h 3540"/>
              <a:gd name="T38" fmla="*/ 1894 w 4172"/>
              <a:gd name="T39" fmla="*/ 871 h 3540"/>
              <a:gd name="T40" fmla="*/ 1894 w 4172"/>
              <a:gd name="T41" fmla="*/ 487 h 3540"/>
              <a:gd name="T42" fmla="*/ 3012 w 4172"/>
              <a:gd name="T43" fmla="*/ 3172 h 3540"/>
              <a:gd name="T44" fmla="*/ 2278 w 4172"/>
              <a:gd name="T45" fmla="*/ 2925 h 3540"/>
              <a:gd name="T46" fmla="*/ 1270 w 4172"/>
              <a:gd name="T47" fmla="*/ 3283 h 3540"/>
              <a:gd name="T48" fmla="*/ 1270 w 4172"/>
              <a:gd name="T49" fmla="*/ 257 h 3540"/>
              <a:gd name="T50" fmla="*/ 3012 w 4172"/>
              <a:gd name="T51" fmla="*/ 3172 h 3540"/>
              <a:gd name="T52" fmla="*/ 2902 w 4172"/>
              <a:gd name="T53" fmla="*/ 0 h 3540"/>
              <a:gd name="T54" fmla="*/ 903 w 4172"/>
              <a:gd name="T55" fmla="*/ 3172 h 3540"/>
              <a:gd name="T56" fmla="*/ 3269 w 4172"/>
              <a:gd name="T57" fmla="*/ 3172 h 3540"/>
              <a:gd name="T58" fmla="*/ 2902 w 4172"/>
              <a:gd name="T59" fmla="*/ 0 h 3540"/>
              <a:gd name="T60" fmla="*/ 1731 w 4172"/>
              <a:gd name="T61" fmla="*/ 1474 h 3540"/>
              <a:gd name="T62" fmla="*/ 1347 w 4172"/>
              <a:gd name="T63" fmla="*/ 1474 h 3540"/>
              <a:gd name="T64" fmla="*/ 756 w 4172"/>
              <a:gd name="T65" fmla="*/ 1728 h 3540"/>
              <a:gd name="T66" fmla="*/ 423 w 4172"/>
              <a:gd name="T67" fmla="*/ 1728 h 3540"/>
              <a:gd name="T68" fmla="*/ 756 w 4172"/>
              <a:gd name="T69" fmla="*/ 2773 h 3540"/>
              <a:gd name="T70" fmla="*/ 423 w 4172"/>
              <a:gd name="T71" fmla="*/ 2773 h 3540"/>
              <a:gd name="T72" fmla="*/ 756 w 4172"/>
              <a:gd name="T73" fmla="*/ 2251 h 3540"/>
              <a:gd name="T74" fmla="*/ 423 w 4172"/>
              <a:gd name="T75" fmla="*/ 2251 h 3540"/>
              <a:gd name="T76" fmla="*/ 299 w 4172"/>
              <a:gd name="T77" fmla="*/ 3006 h 3540"/>
              <a:gd name="T78" fmla="*/ 299 w 4172"/>
              <a:gd name="T79" fmla="*/ 1225 h 3540"/>
              <a:gd name="T80" fmla="*/ 299 w 4172"/>
              <a:gd name="T81" fmla="*/ 968 h 3540"/>
              <a:gd name="T82" fmla="*/ 299 w 4172"/>
              <a:gd name="T83" fmla="*/ 3263 h 3540"/>
              <a:gd name="T84" fmla="*/ 789 w 4172"/>
              <a:gd name="T85" fmla="*/ 3006 h 3540"/>
              <a:gd name="T86" fmla="*/ 1347 w 4172"/>
              <a:gd name="T87" fmla="*/ 2678 h 3540"/>
              <a:gd name="T88" fmla="*/ 1347 w 4172"/>
              <a:gd name="T89" fmla="*/ 2294 h 3540"/>
              <a:gd name="T90" fmla="*/ 1347 w 4172"/>
              <a:gd name="T91" fmla="*/ 2076 h 3540"/>
              <a:gd name="T92" fmla="*/ 1347 w 4172"/>
              <a:gd name="T93" fmla="*/ 1692 h 3540"/>
              <a:gd name="T94" fmla="*/ 1894 w 4172"/>
              <a:gd name="T95" fmla="*/ 2678 h 3540"/>
              <a:gd name="T96" fmla="*/ 1894 w 4172"/>
              <a:gd name="T97" fmla="*/ 2294 h 3540"/>
              <a:gd name="T98" fmla="*/ 1347 w 4172"/>
              <a:gd name="T99" fmla="*/ 871 h 3540"/>
              <a:gd name="T100" fmla="*/ 1347 w 4172"/>
              <a:gd name="T101" fmla="*/ 487 h 3540"/>
              <a:gd name="T102" fmla="*/ 1894 w 4172"/>
              <a:gd name="T103" fmla="*/ 2076 h 3540"/>
              <a:gd name="T104" fmla="*/ 1894 w 4172"/>
              <a:gd name="T105" fmla="*/ 1692 h 3540"/>
              <a:gd name="T106" fmla="*/ 1894 w 4172"/>
              <a:gd name="T107" fmla="*/ 1474 h 3540"/>
              <a:gd name="T108" fmla="*/ 1894 w 4172"/>
              <a:gd name="T109" fmla="*/ 1089 h 3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72" h="3540">
                <a:moveTo>
                  <a:pt x="2441" y="1474"/>
                </a:moveTo>
                <a:lnTo>
                  <a:pt x="2441" y="1474"/>
                </a:lnTo>
                <a:lnTo>
                  <a:pt x="2825" y="1474"/>
                </a:lnTo>
                <a:lnTo>
                  <a:pt x="2825" y="1089"/>
                </a:lnTo>
                <a:lnTo>
                  <a:pt x="2441" y="1089"/>
                </a:lnTo>
                <a:lnTo>
                  <a:pt x="2441" y="1474"/>
                </a:lnTo>
                <a:close/>
                <a:moveTo>
                  <a:pt x="2441" y="2678"/>
                </a:moveTo>
                <a:lnTo>
                  <a:pt x="2441" y="2678"/>
                </a:lnTo>
                <a:lnTo>
                  <a:pt x="2825" y="2678"/>
                </a:lnTo>
                <a:lnTo>
                  <a:pt x="2825" y="2294"/>
                </a:lnTo>
                <a:lnTo>
                  <a:pt x="2441" y="2294"/>
                </a:lnTo>
                <a:lnTo>
                  <a:pt x="2441" y="2678"/>
                </a:lnTo>
                <a:close/>
                <a:moveTo>
                  <a:pt x="2441" y="871"/>
                </a:moveTo>
                <a:lnTo>
                  <a:pt x="2441" y="871"/>
                </a:lnTo>
                <a:lnTo>
                  <a:pt x="2825" y="871"/>
                </a:lnTo>
                <a:lnTo>
                  <a:pt x="2825" y="487"/>
                </a:lnTo>
                <a:lnTo>
                  <a:pt x="2441" y="487"/>
                </a:lnTo>
                <a:lnTo>
                  <a:pt x="2441" y="871"/>
                </a:lnTo>
                <a:close/>
                <a:moveTo>
                  <a:pt x="2441" y="2076"/>
                </a:moveTo>
                <a:lnTo>
                  <a:pt x="2441" y="2076"/>
                </a:lnTo>
                <a:lnTo>
                  <a:pt x="2825" y="2076"/>
                </a:lnTo>
                <a:lnTo>
                  <a:pt x="2825" y="1692"/>
                </a:lnTo>
                <a:lnTo>
                  <a:pt x="2441" y="1692"/>
                </a:lnTo>
                <a:lnTo>
                  <a:pt x="2441" y="2076"/>
                </a:lnTo>
                <a:close/>
                <a:moveTo>
                  <a:pt x="3873" y="968"/>
                </a:moveTo>
                <a:lnTo>
                  <a:pt x="3873" y="968"/>
                </a:lnTo>
                <a:lnTo>
                  <a:pt x="3382" y="968"/>
                </a:lnTo>
                <a:lnTo>
                  <a:pt x="3382" y="1225"/>
                </a:lnTo>
                <a:lnTo>
                  <a:pt x="3873" y="1225"/>
                </a:lnTo>
                <a:cubicBezTo>
                  <a:pt x="3901" y="1225"/>
                  <a:pt x="3915" y="1241"/>
                  <a:pt x="3915" y="1244"/>
                </a:cubicBezTo>
                <a:lnTo>
                  <a:pt x="3915" y="2986"/>
                </a:lnTo>
                <a:cubicBezTo>
                  <a:pt x="3915" y="2990"/>
                  <a:pt x="3901" y="3006"/>
                  <a:pt x="3873" y="3006"/>
                </a:cubicBezTo>
                <a:lnTo>
                  <a:pt x="3382" y="3006"/>
                </a:lnTo>
                <a:lnTo>
                  <a:pt x="3382" y="3172"/>
                </a:lnTo>
                <a:cubicBezTo>
                  <a:pt x="3382" y="3203"/>
                  <a:pt x="3379" y="3234"/>
                  <a:pt x="3374" y="3263"/>
                </a:cubicBezTo>
                <a:lnTo>
                  <a:pt x="3873" y="3263"/>
                </a:lnTo>
                <a:cubicBezTo>
                  <a:pt x="4038" y="3263"/>
                  <a:pt x="4172" y="3139"/>
                  <a:pt x="4172" y="2986"/>
                </a:cubicBezTo>
                <a:lnTo>
                  <a:pt x="4172" y="1244"/>
                </a:lnTo>
                <a:cubicBezTo>
                  <a:pt x="4172" y="1092"/>
                  <a:pt x="4038" y="968"/>
                  <a:pt x="3873" y="968"/>
                </a:cubicBezTo>
                <a:lnTo>
                  <a:pt x="3873" y="968"/>
                </a:lnTo>
                <a:close/>
                <a:moveTo>
                  <a:pt x="3416" y="1728"/>
                </a:moveTo>
                <a:lnTo>
                  <a:pt x="3416" y="1728"/>
                </a:lnTo>
                <a:lnTo>
                  <a:pt x="3749" y="1728"/>
                </a:lnTo>
                <a:lnTo>
                  <a:pt x="3749" y="1395"/>
                </a:lnTo>
                <a:lnTo>
                  <a:pt x="3416" y="1395"/>
                </a:lnTo>
                <a:lnTo>
                  <a:pt x="3416" y="1728"/>
                </a:lnTo>
                <a:close/>
                <a:moveTo>
                  <a:pt x="3416" y="2773"/>
                </a:moveTo>
                <a:lnTo>
                  <a:pt x="3416" y="2773"/>
                </a:lnTo>
                <a:lnTo>
                  <a:pt x="3749" y="2773"/>
                </a:lnTo>
                <a:lnTo>
                  <a:pt x="3749" y="2440"/>
                </a:lnTo>
                <a:lnTo>
                  <a:pt x="3416" y="2440"/>
                </a:lnTo>
                <a:lnTo>
                  <a:pt x="3416" y="2773"/>
                </a:lnTo>
                <a:close/>
                <a:moveTo>
                  <a:pt x="3416" y="2251"/>
                </a:moveTo>
                <a:lnTo>
                  <a:pt x="3416" y="2251"/>
                </a:lnTo>
                <a:lnTo>
                  <a:pt x="3749" y="2251"/>
                </a:lnTo>
                <a:lnTo>
                  <a:pt x="3749" y="1917"/>
                </a:lnTo>
                <a:lnTo>
                  <a:pt x="3416" y="1917"/>
                </a:lnTo>
                <a:lnTo>
                  <a:pt x="3416" y="2251"/>
                </a:lnTo>
                <a:close/>
                <a:moveTo>
                  <a:pt x="1894" y="871"/>
                </a:moveTo>
                <a:lnTo>
                  <a:pt x="1894" y="871"/>
                </a:lnTo>
                <a:lnTo>
                  <a:pt x="2278" y="871"/>
                </a:lnTo>
                <a:lnTo>
                  <a:pt x="2278" y="487"/>
                </a:lnTo>
                <a:lnTo>
                  <a:pt x="1894" y="487"/>
                </a:lnTo>
                <a:lnTo>
                  <a:pt x="1894" y="871"/>
                </a:lnTo>
                <a:close/>
                <a:moveTo>
                  <a:pt x="3012" y="3172"/>
                </a:moveTo>
                <a:lnTo>
                  <a:pt x="3012" y="3172"/>
                </a:lnTo>
                <a:cubicBezTo>
                  <a:pt x="3012" y="3233"/>
                  <a:pt x="2962" y="3283"/>
                  <a:pt x="2902" y="3283"/>
                </a:cubicBezTo>
                <a:lnTo>
                  <a:pt x="2278" y="3283"/>
                </a:lnTo>
                <a:lnTo>
                  <a:pt x="2278" y="2925"/>
                </a:lnTo>
                <a:lnTo>
                  <a:pt x="1894" y="2925"/>
                </a:lnTo>
                <a:lnTo>
                  <a:pt x="1894" y="3283"/>
                </a:lnTo>
                <a:lnTo>
                  <a:pt x="1270" y="3283"/>
                </a:lnTo>
                <a:cubicBezTo>
                  <a:pt x="1209" y="3283"/>
                  <a:pt x="1160" y="3233"/>
                  <a:pt x="1160" y="3172"/>
                </a:cubicBezTo>
                <a:lnTo>
                  <a:pt x="1160" y="367"/>
                </a:lnTo>
                <a:cubicBezTo>
                  <a:pt x="1160" y="306"/>
                  <a:pt x="1209" y="257"/>
                  <a:pt x="1270" y="257"/>
                </a:cubicBezTo>
                <a:lnTo>
                  <a:pt x="2902" y="257"/>
                </a:lnTo>
                <a:cubicBezTo>
                  <a:pt x="2962" y="257"/>
                  <a:pt x="3012" y="306"/>
                  <a:pt x="3012" y="367"/>
                </a:cubicBezTo>
                <a:lnTo>
                  <a:pt x="3012" y="3172"/>
                </a:lnTo>
                <a:lnTo>
                  <a:pt x="3012" y="3172"/>
                </a:lnTo>
                <a:close/>
                <a:moveTo>
                  <a:pt x="2902" y="0"/>
                </a:moveTo>
                <a:lnTo>
                  <a:pt x="2902" y="0"/>
                </a:lnTo>
                <a:lnTo>
                  <a:pt x="1270" y="0"/>
                </a:lnTo>
                <a:cubicBezTo>
                  <a:pt x="1068" y="0"/>
                  <a:pt x="903" y="164"/>
                  <a:pt x="903" y="367"/>
                </a:cubicBezTo>
                <a:lnTo>
                  <a:pt x="903" y="3172"/>
                </a:lnTo>
                <a:cubicBezTo>
                  <a:pt x="903" y="3375"/>
                  <a:pt x="1068" y="3540"/>
                  <a:pt x="1270" y="3540"/>
                </a:cubicBezTo>
                <a:lnTo>
                  <a:pt x="2902" y="3540"/>
                </a:lnTo>
                <a:cubicBezTo>
                  <a:pt x="3104" y="3540"/>
                  <a:pt x="3269" y="3375"/>
                  <a:pt x="3269" y="3172"/>
                </a:cubicBezTo>
                <a:lnTo>
                  <a:pt x="3269" y="367"/>
                </a:lnTo>
                <a:cubicBezTo>
                  <a:pt x="3269" y="164"/>
                  <a:pt x="3104" y="0"/>
                  <a:pt x="2902" y="0"/>
                </a:cubicBezTo>
                <a:lnTo>
                  <a:pt x="2902" y="0"/>
                </a:lnTo>
                <a:close/>
                <a:moveTo>
                  <a:pt x="1347" y="1474"/>
                </a:moveTo>
                <a:lnTo>
                  <a:pt x="1347" y="1474"/>
                </a:lnTo>
                <a:lnTo>
                  <a:pt x="1731" y="1474"/>
                </a:lnTo>
                <a:lnTo>
                  <a:pt x="1731" y="1089"/>
                </a:lnTo>
                <a:lnTo>
                  <a:pt x="1347" y="1089"/>
                </a:lnTo>
                <a:lnTo>
                  <a:pt x="1347" y="1474"/>
                </a:lnTo>
                <a:close/>
                <a:moveTo>
                  <a:pt x="423" y="1728"/>
                </a:moveTo>
                <a:lnTo>
                  <a:pt x="423" y="1728"/>
                </a:lnTo>
                <a:lnTo>
                  <a:pt x="756" y="1728"/>
                </a:lnTo>
                <a:lnTo>
                  <a:pt x="756" y="1395"/>
                </a:lnTo>
                <a:lnTo>
                  <a:pt x="423" y="1395"/>
                </a:lnTo>
                <a:lnTo>
                  <a:pt x="423" y="1728"/>
                </a:lnTo>
                <a:close/>
                <a:moveTo>
                  <a:pt x="423" y="2773"/>
                </a:moveTo>
                <a:lnTo>
                  <a:pt x="423" y="2773"/>
                </a:lnTo>
                <a:lnTo>
                  <a:pt x="756" y="2773"/>
                </a:lnTo>
                <a:lnTo>
                  <a:pt x="756" y="2440"/>
                </a:lnTo>
                <a:lnTo>
                  <a:pt x="423" y="2440"/>
                </a:lnTo>
                <a:lnTo>
                  <a:pt x="423" y="2773"/>
                </a:lnTo>
                <a:close/>
                <a:moveTo>
                  <a:pt x="423" y="2251"/>
                </a:moveTo>
                <a:lnTo>
                  <a:pt x="423" y="2251"/>
                </a:lnTo>
                <a:lnTo>
                  <a:pt x="756" y="2251"/>
                </a:lnTo>
                <a:lnTo>
                  <a:pt x="756" y="1917"/>
                </a:lnTo>
                <a:lnTo>
                  <a:pt x="423" y="1917"/>
                </a:lnTo>
                <a:lnTo>
                  <a:pt x="423" y="2251"/>
                </a:lnTo>
                <a:close/>
                <a:moveTo>
                  <a:pt x="789" y="3006"/>
                </a:moveTo>
                <a:lnTo>
                  <a:pt x="789" y="3006"/>
                </a:lnTo>
                <a:lnTo>
                  <a:pt x="299" y="3006"/>
                </a:lnTo>
                <a:cubicBezTo>
                  <a:pt x="270" y="3006"/>
                  <a:pt x="256" y="2990"/>
                  <a:pt x="256" y="2986"/>
                </a:cubicBezTo>
                <a:lnTo>
                  <a:pt x="256" y="1244"/>
                </a:lnTo>
                <a:cubicBezTo>
                  <a:pt x="256" y="1241"/>
                  <a:pt x="270" y="1225"/>
                  <a:pt x="299" y="1225"/>
                </a:cubicBezTo>
                <a:lnTo>
                  <a:pt x="789" y="1225"/>
                </a:lnTo>
                <a:lnTo>
                  <a:pt x="789" y="968"/>
                </a:lnTo>
                <a:lnTo>
                  <a:pt x="299" y="968"/>
                </a:lnTo>
                <a:cubicBezTo>
                  <a:pt x="134" y="968"/>
                  <a:pt x="0" y="1092"/>
                  <a:pt x="0" y="1244"/>
                </a:cubicBezTo>
                <a:lnTo>
                  <a:pt x="0" y="2986"/>
                </a:lnTo>
                <a:cubicBezTo>
                  <a:pt x="0" y="3139"/>
                  <a:pt x="134" y="3263"/>
                  <a:pt x="299" y="3263"/>
                </a:cubicBezTo>
                <a:lnTo>
                  <a:pt x="798" y="3263"/>
                </a:lnTo>
                <a:cubicBezTo>
                  <a:pt x="793" y="3234"/>
                  <a:pt x="789" y="3203"/>
                  <a:pt x="789" y="3172"/>
                </a:cubicBezTo>
                <a:lnTo>
                  <a:pt x="789" y="3006"/>
                </a:lnTo>
                <a:lnTo>
                  <a:pt x="789" y="3006"/>
                </a:lnTo>
                <a:close/>
                <a:moveTo>
                  <a:pt x="1347" y="2678"/>
                </a:moveTo>
                <a:lnTo>
                  <a:pt x="1347" y="2678"/>
                </a:lnTo>
                <a:lnTo>
                  <a:pt x="1731" y="2678"/>
                </a:lnTo>
                <a:lnTo>
                  <a:pt x="1731" y="2294"/>
                </a:lnTo>
                <a:lnTo>
                  <a:pt x="1347" y="2294"/>
                </a:lnTo>
                <a:lnTo>
                  <a:pt x="1347" y="2678"/>
                </a:lnTo>
                <a:close/>
                <a:moveTo>
                  <a:pt x="1347" y="2076"/>
                </a:moveTo>
                <a:lnTo>
                  <a:pt x="1347" y="2076"/>
                </a:lnTo>
                <a:lnTo>
                  <a:pt x="1731" y="2076"/>
                </a:lnTo>
                <a:lnTo>
                  <a:pt x="1731" y="1692"/>
                </a:lnTo>
                <a:lnTo>
                  <a:pt x="1347" y="1692"/>
                </a:lnTo>
                <a:lnTo>
                  <a:pt x="1347" y="2076"/>
                </a:lnTo>
                <a:close/>
                <a:moveTo>
                  <a:pt x="1894" y="2678"/>
                </a:moveTo>
                <a:lnTo>
                  <a:pt x="1894" y="2678"/>
                </a:lnTo>
                <a:lnTo>
                  <a:pt x="2278" y="2678"/>
                </a:lnTo>
                <a:lnTo>
                  <a:pt x="2278" y="2294"/>
                </a:lnTo>
                <a:lnTo>
                  <a:pt x="1894" y="2294"/>
                </a:lnTo>
                <a:lnTo>
                  <a:pt x="1894" y="2678"/>
                </a:lnTo>
                <a:close/>
                <a:moveTo>
                  <a:pt x="1347" y="871"/>
                </a:moveTo>
                <a:lnTo>
                  <a:pt x="1347" y="871"/>
                </a:lnTo>
                <a:lnTo>
                  <a:pt x="1731" y="871"/>
                </a:lnTo>
                <a:lnTo>
                  <a:pt x="1731" y="487"/>
                </a:lnTo>
                <a:lnTo>
                  <a:pt x="1347" y="487"/>
                </a:lnTo>
                <a:lnTo>
                  <a:pt x="1347" y="871"/>
                </a:lnTo>
                <a:close/>
                <a:moveTo>
                  <a:pt x="1894" y="2076"/>
                </a:moveTo>
                <a:lnTo>
                  <a:pt x="1894" y="2076"/>
                </a:lnTo>
                <a:lnTo>
                  <a:pt x="2278" y="2076"/>
                </a:lnTo>
                <a:lnTo>
                  <a:pt x="2278" y="1692"/>
                </a:lnTo>
                <a:lnTo>
                  <a:pt x="1894" y="1692"/>
                </a:lnTo>
                <a:lnTo>
                  <a:pt x="1894" y="2076"/>
                </a:lnTo>
                <a:close/>
                <a:moveTo>
                  <a:pt x="1894" y="1474"/>
                </a:moveTo>
                <a:lnTo>
                  <a:pt x="1894" y="1474"/>
                </a:lnTo>
                <a:lnTo>
                  <a:pt x="2278" y="1474"/>
                </a:lnTo>
                <a:lnTo>
                  <a:pt x="2278" y="1089"/>
                </a:lnTo>
                <a:lnTo>
                  <a:pt x="1894" y="1089"/>
                </a:lnTo>
                <a:lnTo>
                  <a:pt x="1894" y="1474"/>
                </a:lnTo>
                <a:close/>
              </a:path>
            </a:pathLst>
          </a:custGeom>
          <a:solidFill>
            <a:srgbClr val="765A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0" name="Freeform 5"/>
          <p:cNvSpPr>
            <a:spLocks noChangeAspect="1" noEditPoints="1"/>
          </p:cNvSpPr>
          <p:nvPr/>
        </p:nvSpPr>
        <p:spPr bwMode="auto">
          <a:xfrm>
            <a:off x="6967180" y="2103607"/>
            <a:ext cx="1092280" cy="1005840"/>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solidFill>
            <a:srgbClr val="765A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1" name="Freeform 39"/>
          <p:cNvSpPr>
            <a:spLocks noChangeAspect="1" noEditPoints="1"/>
          </p:cNvSpPr>
          <p:nvPr/>
        </p:nvSpPr>
        <p:spPr bwMode="auto">
          <a:xfrm>
            <a:off x="3797273" y="2103607"/>
            <a:ext cx="1255286" cy="1005840"/>
          </a:xfrm>
          <a:custGeom>
            <a:avLst/>
            <a:gdLst>
              <a:gd name="T0" fmla="*/ 133 w 148"/>
              <a:gd name="T1" fmla="*/ 0 h 118"/>
              <a:gd name="T2" fmla="*/ 15 w 148"/>
              <a:gd name="T3" fmla="*/ 0 h 118"/>
              <a:gd name="T4" fmla="*/ 0 w 148"/>
              <a:gd name="T5" fmla="*/ 15 h 118"/>
              <a:gd name="T6" fmla="*/ 0 w 148"/>
              <a:gd name="T7" fmla="*/ 104 h 118"/>
              <a:gd name="T8" fmla="*/ 15 w 148"/>
              <a:gd name="T9" fmla="*/ 118 h 118"/>
              <a:gd name="T10" fmla="*/ 133 w 148"/>
              <a:gd name="T11" fmla="*/ 118 h 118"/>
              <a:gd name="T12" fmla="*/ 148 w 148"/>
              <a:gd name="T13" fmla="*/ 104 h 118"/>
              <a:gd name="T14" fmla="*/ 148 w 148"/>
              <a:gd name="T15" fmla="*/ 15 h 118"/>
              <a:gd name="T16" fmla="*/ 133 w 148"/>
              <a:gd name="T17" fmla="*/ 0 h 118"/>
              <a:gd name="T18" fmla="*/ 133 w 148"/>
              <a:gd name="T19" fmla="*/ 104 h 118"/>
              <a:gd name="T20" fmla="*/ 15 w 148"/>
              <a:gd name="T21" fmla="*/ 104 h 118"/>
              <a:gd name="T22" fmla="*/ 15 w 148"/>
              <a:gd name="T23" fmla="*/ 15 h 118"/>
              <a:gd name="T24" fmla="*/ 133 w 148"/>
              <a:gd name="T25" fmla="*/ 15 h 118"/>
              <a:gd name="T26" fmla="*/ 133 w 148"/>
              <a:gd name="T27" fmla="*/ 104 h 118"/>
              <a:gd name="T28" fmla="*/ 66 w 148"/>
              <a:gd name="T29" fmla="*/ 75 h 118"/>
              <a:gd name="T30" fmla="*/ 30 w 148"/>
              <a:gd name="T31" fmla="*/ 75 h 118"/>
              <a:gd name="T32" fmla="*/ 30 w 148"/>
              <a:gd name="T33" fmla="*/ 88 h 118"/>
              <a:gd name="T34" fmla="*/ 66 w 148"/>
              <a:gd name="T35" fmla="*/ 88 h 118"/>
              <a:gd name="T36" fmla="*/ 66 w 148"/>
              <a:gd name="T37" fmla="*/ 75 h 118"/>
              <a:gd name="T38" fmla="*/ 66 w 148"/>
              <a:gd name="T39" fmla="*/ 53 h 118"/>
              <a:gd name="T40" fmla="*/ 30 w 148"/>
              <a:gd name="T41" fmla="*/ 53 h 118"/>
              <a:gd name="T42" fmla="*/ 30 w 148"/>
              <a:gd name="T43" fmla="*/ 66 h 118"/>
              <a:gd name="T44" fmla="*/ 66 w 148"/>
              <a:gd name="T45" fmla="*/ 66 h 118"/>
              <a:gd name="T46" fmla="*/ 66 w 148"/>
              <a:gd name="T47" fmla="*/ 53 h 118"/>
              <a:gd name="T48" fmla="*/ 66 w 148"/>
              <a:gd name="T49" fmla="*/ 31 h 118"/>
              <a:gd name="T50" fmla="*/ 30 w 148"/>
              <a:gd name="T51" fmla="*/ 31 h 118"/>
              <a:gd name="T52" fmla="*/ 30 w 148"/>
              <a:gd name="T53" fmla="*/ 44 h 118"/>
              <a:gd name="T54" fmla="*/ 66 w 148"/>
              <a:gd name="T55" fmla="*/ 44 h 118"/>
              <a:gd name="T56" fmla="*/ 66 w 148"/>
              <a:gd name="T57" fmla="*/ 31 h 118"/>
              <a:gd name="T58" fmla="*/ 117 w 148"/>
              <a:gd name="T59" fmla="*/ 78 h 118"/>
              <a:gd name="T60" fmla="*/ 105 w 148"/>
              <a:gd name="T61" fmla="*/ 68 h 118"/>
              <a:gd name="T62" fmla="*/ 113 w 148"/>
              <a:gd name="T63" fmla="*/ 47 h 118"/>
              <a:gd name="T64" fmla="*/ 100 w 148"/>
              <a:gd name="T65" fmla="*/ 31 h 118"/>
              <a:gd name="T66" fmla="*/ 86 w 148"/>
              <a:gd name="T67" fmla="*/ 47 h 118"/>
              <a:gd name="T68" fmla="*/ 94 w 148"/>
              <a:gd name="T69" fmla="*/ 68 h 118"/>
              <a:gd name="T70" fmla="*/ 82 w 148"/>
              <a:gd name="T71" fmla="*/ 78 h 118"/>
              <a:gd name="T72" fmla="*/ 81 w 148"/>
              <a:gd name="T73" fmla="*/ 88 h 118"/>
              <a:gd name="T74" fmla="*/ 118 w 148"/>
              <a:gd name="T75" fmla="*/ 88 h 118"/>
              <a:gd name="T76" fmla="*/ 117 w 148"/>
              <a:gd name="T77"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18">
                <a:moveTo>
                  <a:pt x="133" y="0"/>
                </a:moveTo>
                <a:cubicBezTo>
                  <a:pt x="15" y="0"/>
                  <a:pt x="15" y="0"/>
                  <a:pt x="15" y="0"/>
                </a:cubicBezTo>
                <a:cubicBezTo>
                  <a:pt x="7" y="0"/>
                  <a:pt x="0" y="7"/>
                  <a:pt x="0" y="15"/>
                </a:cubicBezTo>
                <a:cubicBezTo>
                  <a:pt x="0" y="104"/>
                  <a:pt x="0" y="104"/>
                  <a:pt x="0" y="104"/>
                </a:cubicBezTo>
                <a:cubicBezTo>
                  <a:pt x="0" y="112"/>
                  <a:pt x="7" y="118"/>
                  <a:pt x="15" y="118"/>
                </a:cubicBezTo>
                <a:cubicBezTo>
                  <a:pt x="133" y="118"/>
                  <a:pt x="133" y="118"/>
                  <a:pt x="133" y="118"/>
                </a:cubicBezTo>
                <a:cubicBezTo>
                  <a:pt x="141" y="118"/>
                  <a:pt x="148" y="112"/>
                  <a:pt x="148" y="104"/>
                </a:cubicBezTo>
                <a:cubicBezTo>
                  <a:pt x="148" y="15"/>
                  <a:pt x="148" y="15"/>
                  <a:pt x="148" y="15"/>
                </a:cubicBezTo>
                <a:cubicBezTo>
                  <a:pt x="148" y="7"/>
                  <a:pt x="141" y="0"/>
                  <a:pt x="133" y="0"/>
                </a:cubicBezTo>
                <a:close/>
                <a:moveTo>
                  <a:pt x="133" y="104"/>
                </a:moveTo>
                <a:cubicBezTo>
                  <a:pt x="15" y="104"/>
                  <a:pt x="15" y="104"/>
                  <a:pt x="15" y="104"/>
                </a:cubicBezTo>
                <a:cubicBezTo>
                  <a:pt x="15" y="15"/>
                  <a:pt x="15" y="15"/>
                  <a:pt x="15" y="15"/>
                </a:cubicBezTo>
                <a:cubicBezTo>
                  <a:pt x="133" y="15"/>
                  <a:pt x="133" y="15"/>
                  <a:pt x="133" y="15"/>
                </a:cubicBezTo>
                <a:lnTo>
                  <a:pt x="133" y="104"/>
                </a:lnTo>
                <a:close/>
                <a:moveTo>
                  <a:pt x="66" y="75"/>
                </a:moveTo>
                <a:cubicBezTo>
                  <a:pt x="30" y="75"/>
                  <a:pt x="30" y="75"/>
                  <a:pt x="30" y="75"/>
                </a:cubicBezTo>
                <a:cubicBezTo>
                  <a:pt x="30" y="88"/>
                  <a:pt x="30" y="88"/>
                  <a:pt x="30" y="88"/>
                </a:cubicBezTo>
                <a:cubicBezTo>
                  <a:pt x="66" y="88"/>
                  <a:pt x="66" y="88"/>
                  <a:pt x="66" y="88"/>
                </a:cubicBezTo>
                <a:lnTo>
                  <a:pt x="66" y="75"/>
                </a:lnTo>
                <a:close/>
                <a:moveTo>
                  <a:pt x="66" y="53"/>
                </a:moveTo>
                <a:cubicBezTo>
                  <a:pt x="30" y="53"/>
                  <a:pt x="30" y="53"/>
                  <a:pt x="30" y="53"/>
                </a:cubicBezTo>
                <a:cubicBezTo>
                  <a:pt x="30" y="66"/>
                  <a:pt x="30" y="66"/>
                  <a:pt x="30" y="66"/>
                </a:cubicBezTo>
                <a:cubicBezTo>
                  <a:pt x="66" y="66"/>
                  <a:pt x="66" y="66"/>
                  <a:pt x="66" y="66"/>
                </a:cubicBezTo>
                <a:lnTo>
                  <a:pt x="66" y="53"/>
                </a:lnTo>
                <a:close/>
                <a:moveTo>
                  <a:pt x="66" y="31"/>
                </a:moveTo>
                <a:cubicBezTo>
                  <a:pt x="30" y="31"/>
                  <a:pt x="30" y="31"/>
                  <a:pt x="30" y="31"/>
                </a:cubicBezTo>
                <a:cubicBezTo>
                  <a:pt x="30" y="44"/>
                  <a:pt x="30" y="44"/>
                  <a:pt x="30" y="44"/>
                </a:cubicBezTo>
                <a:cubicBezTo>
                  <a:pt x="66" y="44"/>
                  <a:pt x="66" y="44"/>
                  <a:pt x="66" y="44"/>
                </a:cubicBezTo>
                <a:lnTo>
                  <a:pt x="66" y="31"/>
                </a:lnTo>
                <a:close/>
                <a:moveTo>
                  <a:pt x="117" y="78"/>
                </a:moveTo>
                <a:cubicBezTo>
                  <a:pt x="117" y="78"/>
                  <a:pt x="105" y="75"/>
                  <a:pt x="105" y="68"/>
                </a:cubicBezTo>
                <a:cubicBezTo>
                  <a:pt x="105" y="62"/>
                  <a:pt x="113" y="59"/>
                  <a:pt x="113" y="47"/>
                </a:cubicBezTo>
                <a:cubicBezTo>
                  <a:pt x="113" y="37"/>
                  <a:pt x="110" y="31"/>
                  <a:pt x="100" y="31"/>
                </a:cubicBezTo>
                <a:cubicBezTo>
                  <a:pt x="89" y="31"/>
                  <a:pt x="86" y="37"/>
                  <a:pt x="86" y="47"/>
                </a:cubicBezTo>
                <a:cubicBezTo>
                  <a:pt x="86" y="59"/>
                  <a:pt x="94" y="62"/>
                  <a:pt x="94" y="68"/>
                </a:cubicBezTo>
                <a:cubicBezTo>
                  <a:pt x="94" y="75"/>
                  <a:pt x="82" y="78"/>
                  <a:pt x="82" y="78"/>
                </a:cubicBezTo>
                <a:cubicBezTo>
                  <a:pt x="81" y="78"/>
                  <a:pt x="81" y="88"/>
                  <a:pt x="81" y="88"/>
                </a:cubicBezTo>
                <a:cubicBezTo>
                  <a:pt x="118" y="88"/>
                  <a:pt x="118" y="88"/>
                  <a:pt x="118" y="88"/>
                </a:cubicBezTo>
                <a:cubicBezTo>
                  <a:pt x="118" y="88"/>
                  <a:pt x="118" y="78"/>
                  <a:pt x="117" y="78"/>
                </a:cubicBezTo>
                <a:close/>
              </a:path>
            </a:pathLst>
          </a:custGeom>
          <a:solidFill>
            <a:srgbClr val="765A00"/>
          </a:solidFill>
          <a:ln>
            <a:noFill/>
          </a:ln>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Tree>
    <p:custDataLst>
      <p:tags r:id="rId1"/>
    </p:custDataLst>
    <p:extLst>
      <p:ext uri="{BB962C8B-B14F-4D97-AF65-F5344CB8AC3E}">
        <p14:creationId xmlns:p14="http://schemas.microsoft.com/office/powerpoint/2010/main" val="2599641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 name="MMPROD_NEXTUNIQUEID" val="10010"/>
  <p:tag name="MMPROD_UIPERSISTENCEDATA" val="MMPROD_UIPERSISTENCEDATA"/>
  <p:tag name="MMPROD_UIDATA" val="&lt;database version=&quot;11.0&quot;&gt;&lt;object type=&quot;1&quot; unique_id=&quot;10001&quot;&gt;&lt;object type=&quot;2&quot; unique_id=&quot;10055&quot;&gt;&lt;object type=&quot;3&quot; unique_id=&quot;10057&quot;&gt;&lt;property id=&quot;20148&quot; value=&quot;5&quot;/&gt;&lt;property id=&quot;20300&quot; value=&quot;Slide 2 - &amp;quot;Today’s Agenda&amp;quot;&quot;/&gt;&lt;property id=&quot;20307&quot; value=&quot;386&quot;/&gt;&lt;/object&gt;&lt;object type=&quot;3&quot; unique_id=&quot;10061&quot;&gt;&lt;property id=&quot;20148&quot; value=&quot;5&quot;/&gt;&lt;property id=&quot;20300&quot; value=&quot;Slide 3 - &amp;quot;Overview of COMPASS&amp;quot;&quot;/&gt;&lt;property id=&quot;20307&quot; value=&quot;398&quot;/&gt;&lt;/object&gt;&lt;object type=&quot;3&quot; unique_id=&quot;10062&quot;&gt;&lt;property id=&quot;20148&quot; value=&quot;5&quot;/&gt;&lt;property id=&quot;20300&quot; value=&quot;Slide 4 - &amp;quot;COMPASS and ESS Connection&amp;quot;&quot;/&gt;&lt;property id=&quot;20307&quot; value=&quot;404&quot;/&gt;&lt;/object&gt;&lt;object type=&quot;3&quot; unique_id=&quot;10063&quot;&gt;&lt;property id=&quot;20148&quot; value=&quot;5&quot;/&gt;&lt;property id=&quot;20300&quot; value=&quot;Slide 5 - &amp;quot;Employer Self Service (ESS) Access &amp;quot;&quot;/&gt;&lt;property id=&quot;20307&quot; value=&quot;415&quot;/&gt;&lt;/object&gt;&lt;object type=&quot;3&quot; unique_id=&quot;10064&quot;&gt;&lt;property id=&quot;20148&quot; value=&quot;5&quot;/&gt;&lt;property id=&quot;20300&quot; value=&quot;Slide 6 - &amp;quot;Registering for ESS&amp;quot;&quot;/&gt;&lt;property id=&quot;20307&quot; value=&quot;416&quot;/&gt;&lt;/object&gt;&lt;object type=&quot;3&quot; unique_id=&quot;10065&quot;&gt;&lt;property id=&quot;20148&quot; value=&quot;5&quot;/&gt;&lt;property id=&quot;20300&quot; value=&quot;Slide 7 - &amp;quot;Demonstration – ESS Registration &amp;amp; Login &amp;quot;&quot;/&gt;&lt;property id=&quot;20307&quot; value=&quot;417&quot;/&gt;&lt;/object&gt;&lt;object type=&quot;3&quot; unique_id=&quot;10066&quot;&gt;&lt;property id=&quot;20148&quot; value=&quot;5&quot;/&gt;&lt;property id=&quot;20300&quot; value=&quot;Slide 9 - &amp;quot;CPRB’s Employer Self Service User Roles  &amp;quot;&quot;/&gt;&lt;property id=&quot;20307&quot; value=&quot;409&quot;/&gt;&lt;/object&gt;&lt;object type=&quot;3&quot; unique_id=&quot;10067&quot;&gt;&lt;property id=&quot;20148&quot; value=&quot;5&quot;/&gt;&lt;property id=&quot;20300&quot; value=&quot;Slide 10 - &amp;quot;ESS User Roles Functions &amp;quot;&quot;/&gt;&lt;property id=&quot;20307&quot; value=&quot;410&quot;/&gt;&lt;/object&gt;&lt;object type=&quot;3&quot; unique_id=&quot;10068&quot;&gt;&lt;property id=&quot;20148&quot; value=&quot;5&quot;/&gt;&lt;property id=&quot;20300&quot; value=&quot;Slide 11 - &amp;quot;ESS Core Requirements &amp;quot;&quot;/&gt;&lt;property id=&quot;20307&quot; value=&quot;411&quot;/&gt;&lt;/object&gt;&lt;object type=&quot;3&quot; unique_id=&quot;10069&quot;&gt;&lt;property id=&quot;20148&quot; value=&quot;5&quot;/&gt;&lt;property id=&quot;20300&quot; value=&quot;Slide 12 - &amp;quot;Demonstration – ESS Administrator Functions&amp;quot;&quot;/&gt;&lt;property id=&quot;20307&quot; value=&quot;412&quot;/&gt;&lt;/object&gt;&lt;object type=&quot;3&quot; unique_id=&quot;10071&quot;&gt;&lt;property id=&quot;20148&quot; value=&quot;5&quot;/&gt;&lt;property id=&quot;20300&quot; value=&quot;Slide 14 - &amp;quot;Payroll Schedule &amp;quot;&quot;/&gt;&lt;property id=&quot;20307&quot; value=&quot;413&quot;/&gt;&lt;/object&gt;&lt;object type=&quot;3&quot; unique_id=&quot;10072&quot;&gt;&lt;property id=&quot;20148&quot; value=&quot;5&quot;/&gt;&lt;property id=&quot;20300&quot; value=&quot;Slide 15 - &amp;quot;Demonstration – Manage Payroll Schedule&amp;quot;&quot;/&gt;&lt;property id=&quot;20307&quot; value=&quot;414&quot;/&gt;&lt;/object&gt;&lt;object type=&quot;3&quot; unique_id=&quot;10073&quot;&gt;&lt;property id=&quot;20148&quot; value=&quot;5&quot;/&gt;&lt;property id=&quot;20300&quot; value=&quot;Slide 17 - &amp;quot;Employer Reporting&amp;quot;&quot;/&gt;&lt;property id=&quot;20307&quot; value=&quot;376&quot;/&gt;&lt;/object&gt;&lt;object type=&quot;3&quot; unique_id=&quot;10074&quot;&gt;&lt;property id=&quot;20148&quot; value=&quot;5&quot;/&gt;&lt;property id=&quot;20300&quot; value=&quot;Slide 18 - &amp;quot;Types of Employer Reports&amp;quot;&quot;/&gt;&lt;property id=&quot;20307&quot; value=&quot;377&quot;/&gt;&lt;/object&gt;&lt;object type=&quot;3&quot; unique_id=&quot;10076&quot;&gt;&lt;property id=&quot;20148&quot; value=&quot;5&quot;/&gt;&lt;property id=&quot;20300&quot; value=&quot;Slide 19 - &amp;quot;Demonstration – Employment Classification &amp;quot;&quot;/&gt;&lt;property id=&quot;20307&quot; value=&quot;393&quot;/&gt;&lt;/object&gt;&lt;object type=&quot;3&quot; unique_id=&quot;10079&quot;&gt;&lt;property id=&quot;20148&quot; value=&quot;5&quot;/&gt;&lt;property id=&quot;20300&quot; value=&quot;Slide 29 - &amp;quot;Questions?&amp;quot;&quot;/&gt;&lt;property id=&quot;20307&quot; value=&quot;372&quot;/&gt;&lt;/object&gt;&lt;object type=&quot;3&quot; unique_id=&quot;10080&quot;&gt;&lt;property id=&quot;20148&quot; value=&quot;5&quot;/&gt;&lt;property id=&quot;20300&quot; value=&quot;Slide 30&quot;/&gt;&lt;property id=&quot;20307&quot; value=&quot;387&quot;/&gt;&lt;/object&gt;&lt;object type=&quot;3&quot; unique_id=&quot;10881&quot;&gt;&lt;property id=&quot;20148&quot; value=&quot;5&quot;/&gt;&lt;property id=&quot;20300&quot; value=&quot;Slide 25 - &amp;quot;Employer Certifications&amp;quot;&quot;/&gt;&lt;property id=&quot;20307&quot; value=&quot;420&quot;/&gt;&lt;/object&gt;&lt;object type=&quot;3&quot; unique_id=&quot;10883&quot;&gt;&lt;property id=&quot;20148&quot; value=&quot;5&quot;/&gt;&lt;property id=&quot;20300&quot; value=&quot;Slide 33 - &amp;quot;Download CPRB ID &amp;amp; Contribution Group Search &amp;quot;&quot;/&gt;&lt;property id=&quot;20307&quot; value=&quot;418&quot;/&gt;&lt;/object&gt;&lt;object type=&quot;3&quot; unique_id=&quot;10884&quot;&gt;&lt;property id=&quot;20148&quot; value=&quot;5&quot;/&gt;&lt;property id=&quot;20300&quot; value=&quot;Slide 34 - &amp;quot;Demonstration - Download CPRB ID &amp;amp; Contribution Group Search &amp;quot;&quot;/&gt;&lt;property id=&quot;20307&quot; value=&quot;419&quot;/&gt;&lt;/object&gt;&lt;object type=&quot;3&quot; unique_id=&quot;23006&quot;&gt;&lt;property id=&quot;20148&quot; value=&quot;5&quot;/&gt;&lt;property id=&quot;20300&quot; value=&quot;Slide 1&quot;/&gt;&lt;property id=&quot;20307&quot; value=&quot;422&quot;/&gt;&lt;/object&gt;&lt;object type=&quot;3&quot; unique_id=&quot;24045&quot;&gt;&lt;property id=&quot;20148&quot; value=&quot;5&quot;/&gt;&lt;property id=&quot;20300&quot; value=&quot;Slide 27 - &amp;quot;Demonstration – Employer Certifications&amp;quot;&quot;/&gt;&lt;property id=&quot;20307&quot; value=&quot;423&quot;/&gt;&lt;/object&gt;&lt;object type=&quot;3&quot; unique_id=&quot;24127&quot;&gt;&lt;property id=&quot;20148&quot; value=&quot;5&quot;/&gt;&lt;property id=&quot;20300&quot; value=&quot;Slide 26 - &amp;quot;Types of Certifications&amp;quot;&quot;/&gt;&lt;property id=&quot;20307&quot; value=&quot;424&quot;/&gt;&lt;/object&gt;&lt;object type=&quot;3&quot; unique_id=&quot;24507&quot;&gt;&lt;property id=&quot;20148&quot; value=&quot;5&quot;/&gt;&lt;property id=&quot;20300&quot; value=&quot;Slide 31 - &amp;quot;Demonstration – Employer Certifications&amp;quot;&quot;/&gt;&lt;property id=&quot;20307&quot; value=&quot;425&quot;/&gt;&lt;/object&gt;&lt;object type=&quot;3&quot; unique_id=&quot;25456&quot;&gt;&lt;property id=&quot;20148&quot; value=&quot;5&quot;/&gt;&lt;property id=&quot;20300&quot; value=&quot;Slide 8&quot;/&gt;&lt;property id=&quot;20307&quot; value=&quot;426&quot;/&gt;&lt;/object&gt;&lt;object type=&quot;3&quot; unique_id=&quot;25457&quot;&gt;&lt;property id=&quot;20148&quot; value=&quot;5&quot;/&gt;&lt;property id=&quot;20300&quot; value=&quot;Slide 13&quot;/&gt;&lt;property id=&quot;20307&quot; value=&quot;427&quot;/&gt;&lt;/object&gt;&lt;object type=&quot;3&quot; unique_id=&quot;25458&quot;&gt;&lt;property id=&quot;20148&quot; value=&quot;5&quot;/&gt;&lt;property id=&quot;20300&quot; value=&quot;Slide 16&quot;/&gt;&lt;property id=&quot;20307&quot; value=&quot;428&quot;/&gt;&lt;/object&gt;&lt;object type=&quot;3&quot; unique_id=&quot;25459&quot;&gt;&lt;property id=&quot;20148&quot; value=&quot;5&quot;/&gt;&lt;property id=&quot;20300&quot; value=&quot;Slide 20&quot;/&gt;&lt;property id=&quot;20307&quot; value=&quot;429&quot;/&gt;&lt;/object&gt;&lt;object type=&quot;3&quot; unique_id=&quot;25460&quot;&gt;&lt;property id=&quot;20148&quot; value=&quot;5&quot;/&gt;&lt;property id=&quot;20300&quot; value=&quot;Slide 21 - &amp;quot;Demonstration – Contribution &amp;quot;&quot;/&gt;&lt;property id=&quot;20307&quot; value=&quot;432&quot;/&gt;&lt;/object&gt;&lt;object type=&quot;3&quot; unique_id=&quot;25461&quot;&gt;&lt;property id=&quot;20148&quot; value=&quot;5&quot;/&gt;&lt;property id=&quot;20300&quot; value=&quot;Slide 22&quot;/&gt;&lt;property id=&quot;20307&quot; value=&quot;430&quot;/&gt;&lt;/object&gt;&lt;object type=&quot;3&quot; unique_id=&quot;25462&quot;&gt;&lt;property id=&quot;20148&quot; value=&quot;5&quot;/&gt;&lt;property id=&quot;20300&quot; value=&quot;Slide 23 - &amp;quot;Demonstration – Employment Classification &amp;amp;  Contribution&amp;quot;&quot;/&gt;&lt;property id=&quot;20307&quot; value=&quot;433&quot;/&gt;&lt;/object&gt;&lt;object type=&quot;3&quot; unique_id=&quot;25463&quot;&gt;&lt;property id=&quot;20148&quot; value=&quot;5&quot;/&gt;&lt;property id=&quot;20300&quot; value=&quot;Slide 24&quot;/&gt;&lt;property id=&quot;20307&quot; value=&quot;431&quot;/&gt;&lt;/object&gt;&lt;object type=&quot;3&quot; unique_id=&quot;25735&quot;&gt;&lt;property id=&quot;20148&quot; value=&quot;5&quot;/&gt;&lt;property id=&quot;20300&quot; value=&quot;Slide 28&quot;/&gt;&lt;property id=&quot;20307&quot; value=&quot;434&quot;/&gt;&lt;/object&gt;&lt;object type=&quot;3&quot; unique_id=&quot;25736&quot;&gt;&lt;property id=&quot;20148&quot; value=&quot;5&quot;/&gt;&lt;property id=&quot;20300&quot; value=&quot;Slide 32&quot;/&gt;&lt;property id=&quot;20307&quot; value=&quot;435&quot;/&gt;&lt;/object&gt;&lt;/object&gt;&lt;object type=&quot;8&quot; unique_id=&quot;10107&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BOILERPLATE" val="Boilerplate"/>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S Consulting On-screen S WHT_R1.5V_1208">
  <a:themeElements>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18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S Consulting On-screen M WHT_R1.5V_0109">
  <a:themeElements>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20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S Consulting On-screen M WHT_R1.5V_0109">
  <a:themeElements>
    <a:clrScheme name="Deloitte Brand">
      <a:dk1>
        <a:srgbClr val="002776"/>
      </a:dk1>
      <a:lt1>
        <a:srgbClr val="FFFFFF"/>
      </a:lt1>
      <a:dk2>
        <a:srgbClr val="002776"/>
      </a:dk2>
      <a:lt2>
        <a:srgbClr val="FFFFFF"/>
      </a:lt2>
      <a:accent1>
        <a:srgbClr val="92D400"/>
      </a:accent1>
      <a:accent2>
        <a:srgbClr val="002776"/>
      </a:accent2>
      <a:accent3>
        <a:srgbClr val="00A1DE"/>
      </a:accent3>
      <a:accent4>
        <a:srgbClr val="72C7E7"/>
      </a:accent4>
      <a:accent5>
        <a:srgbClr val="3C8A2E"/>
      </a:accent5>
      <a:accent6>
        <a:srgbClr val="C9DD03"/>
      </a:accent6>
      <a:hlink>
        <a:srgbClr val="002776"/>
      </a:hlink>
      <a:folHlink>
        <a:srgbClr val="00A1DE"/>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20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S Consulting On-screen S WHT_R1.5V_1208">
  <a:themeElements>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18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8DCC74012A6C48A71EE49F456A3AB6" ma:contentTypeVersion="0" ma:contentTypeDescription="Create a new document." ma:contentTypeScope="" ma:versionID="4a0d463205dcd7e736c3deee628b5ea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E6565B-4B7C-460F-AE15-6E36F6909FF0}">
  <ds:schemaRef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602A62E-F0AB-4276-AC75-35996215A8E3}">
  <ds:schemaRefs>
    <ds:schemaRef ds:uri="http://schemas.microsoft.com/sharepoint/v3/contenttype/forms"/>
  </ds:schemaRefs>
</ds:datastoreItem>
</file>

<file path=customXml/itemProps3.xml><?xml version="1.0" encoding="utf-8"?>
<ds:datastoreItem xmlns:ds="http://schemas.openxmlformats.org/officeDocument/2006/customXml" ds:itemID="{5229B8A8-0371-43C4-8B47-E87CDBE42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22787</TotalTime>
  <Words>2957</Words>
  <Application>Microsoft Office PowerPoint</Application>
  <PresentationFormat>On-screen Show (4:3)</PresentationFormat>
  <Paragraphs>278</Paragraphs>
  <Slides>35</Slides>
  <Notes>16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35</vt:i4>
      </vt:variant>
    </vt:vector>
  </HeadingPairs>
  <TitlesOfParts>
    <vt:vector size="47" baseType="lpstr">
      <vt:lpstr>AngsanaUPC</vt:lpstr>
      <vt:lpstr>Arial</vt:lpstr>
      <vt:lpstr>Ariel</vt:lpstr>
      <vt:lpstr>Calibri</vt:lpstr>
      <vt:lpstr>Open Sans</vt:lpstr>
      <vt:lpstr>Times New Roman</vt:lpstr>
      <vt:lpstr>Wingdings</vt:lpstr>
      <vt:lpstr>Wingdings 2</vt:lpstr>
      <vt:lpstr>US Consulting On-screen S WHT_R1.5V_1208</vt:lpstr>
      <vt:lpstr>US Consulting On-screen M WHT_R1.5V_0109</vt:lpstr>
      <vt:lpstr>1_US Consulting On-screen M WHT_R1.5V_0109</vt:lpstr>
      <vt:lpstr>1_US Consulting On-screen S WHT_R1.5V_1208</vt:lpstr>
      <vt:lpstr>PowerPoint Presentation</vt:lpstr>
      <vt:lpstr>Today’s Agenda</vt:lpstr>
      <vt:lpstr>Overview of COMPASS</vt:lpstr>
      <vt:lpstr>Employer Self Service (ESS) Access </vt:lpstr>
      <vt:lpstr>Registering for ESS</vt:lpstr>
      <vt:lpstr>Demonstration – ESS Registration &amp; Login </vt:lpstr>
      <vt:lpstr>PowerPoint Presentation</vt:lpstr>
      <vt:lpstr>CPRB’s Employer Self Service User Roles  </vt:lpstr>
      <vt:lpstr>ESS Core Requirements </vt:lpstr>
      <vt:lpstr>ESS User Roles Functions </vt:lpstr>
      <vt:lpstr>Demonstration – ESS Administrator Functions</vt:lpstr>
      <vt:lpstr>PowerPoint Presentation</vt:lpstr>
      <vt:lpstr>COMPASS: OASIS Reporting Employers</vt:lpstr>
      <vt:lpstr>COMPASS: OASIS Reporting Employers</vt:lpstr>
      <vt:lpstr>COMPASS: OASIS Reporting Employers</vt:lpstr>
      <vt:lpstr>Download CPRB ID &amp; Contribution Group Search </vt:lpstr>
      <vt:lpstr>Contribution Group Search</vt:lpstr>
      <vt:lpstr>Employer Certifications</vt:lpstr>
      <vt:lpstr>Types of Certifications</vt:lpstr>
      <vt:lpstr>Demonstration – Employer Certifications</vt:lpstr>
      <vt:lpstr>Certifications Waiting for Completion</vt:lpstr>
      <vt:lpstr>Retirement Certification – Before Save</vt:lpstr>
      <vt:lpstr>wvOASIS Date Locations</vt:lpstr>
      <vt:lpstr>Retirement Certification – After Save</vt:lpstr>
      <vt:lpstr>Retirement Certification – Final</vt:lpstr>
      <vt:lpstr>LTHS Definition</vt:lpstr>
      <vt:lpstr>Refund Certification</vt:lpstr>
      <vt:lpstr>Disability Certification – Part 1</vt:lpstr>
      <vt:lpstr>Disability Certification – Part 2</vt:lpstr>
      <vt:lpstr>Service Purchase Certification – CES Part 1</vt:lpstr>
      <vt:lpstr>Service Purchase Certification – CES Part 2</vt:lpstr>
      <vt:lpstr>Service Purchase Certification – Retro</vt:lpstr>
      <vt:lpstr>PowerPoint Presentation</vt:lpstr>
      <vt:lpstr>PowerPoint Presentation</vt:lpstr>
      <vt:lpstr>PowerPoint Presentation</vt:lpstr>
    </vt:vector>
  </TitlesOfParts>
  <Company>Deloitte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sentence</dc:title>
  <dc:creator>McNutt, Kristen Marie</dc:creator>
  <cp:lastModifiedBy>Bowgren, Patricia L</cp:lastModifiedBy>
  <cp:revision>1152</cp:revision>
  <cp:lastPrinted>2012-12-10T21:54:58Z</cp:lastPrinted>
  <dcterms:created xsi:type="dcterms:W3CDTF">2011-06-08T00:52:26Z</dcterms:created>
  <dcterms:modified xsi:type="dcterms:W3CDTF">2017-03-23T19:47:22Z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74D7265E-95F6-44B7-90DA-F77786AACF73</vt:lpwstr>
  </property>
  <property fmtid="{D5CDD505-2E9C-101B-9397-08002B2CF9AE}" pid="3" name="ArticulatePath">
    <vt:lpwstr>WVCPRB COMPASS Project  Process Payments_v0.1</vt:lpwstr>
  </property>
  <property fmtid="{D5CDD505-2E9C-101B-9397-08002B2CF9AE}" pid="4" name="ContentTypeId">
    <vt:lpwstr>0x010100EB8DCC74012A6C48A71EE49F456A3AB6</vt:lpwstr>
  </property>
</Properties>
</file>